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28"/>
  </p:notesMasterIdLst>
  <p:handoutMasterIdLst>
    <p:handoutMasterId r:id="rId29"/>
  </p:handoutMasterIdLst>
  <p:sldIdLst>
    <p:sldId id="256" r:id="rId2"/>
    <p:sldId id="352" r:id="rId3"/>
    <p:sldId id="322" r:id="rId4"/>
    <p:sldId id="323" r:id="rId5"/>
    <p:sldId id="324" r:id="rId6"/>
    <p:sldId id="325" r:id="rId7"/>
    <p:sldId id="326" r:id="rId8"/>
    <p:sldId id="327" r:id="rId9"/>
    <p:sldId id="328" r:id="rId10"/>
    <p:sldId id="353" r:id="rId11"/>
    <p:sldId id="354" r:id="rId12"/>
    <p:sldId id="356" r:id="rId13"/>
    <p:sldId id="329" r:id="rId14"/>
    <p:sldId id="357" r:id="rId15"/>
    <p:sldId id="332" r:id="rId16"/>
    <p:sldId id="330" r:id="rId17"/>
    <p:sldId id="360" r:id="rId18"/>
    <p:sldId id="371" r:id="rId19"/>
    <p:sldId id="370" r:id="rId20"/>
    <p:sldId id="368" r:id="rId21"/>
    <p:sldId id="372" r:id="rId22"/>
    <p:sldId id="373" r:id="rId23"/>
    <p:sldId id="374" r:id="rId24"/>
    <p:sldId id="375" r:id="rId25"/>
    <p:sldId id="376" r:id="rId26"/>
    <p:sldId id="345" r:id="rId27"/>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14C6"/>
    <a:srgbClr val="FFFF99"/>
    <a:srgbClr val="1A1108"/>
    <a:srgbClr val="5C3D1E"/>
    <a:srgbClr val="663300"/>
    <a:srgbClr val="996633"/>
    <a:srgbClr val="D8A45E"/>
    <a:srgbClr val="2914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29" autoAdjust="0"/>
  </p:normalViewPr>
  <p:slideViewPr>
    <p:cSldViewPr>
      <p:cViewPr varScale="1">
        <p:scale>
          <a:sx n="87" d="100"/>
          <a:sy n="87" d="100"/>
        </p:scale>
        <p:origin x="480" y="84"/>
      </p:cViewPr>
      <p:guideLst>
        <p:guide orient="horz" pos="2160"/>
        <p:guide pos="2880"/>
      </p:guideLst>
    </p:cSldViewPr>
  </p:slideViewPr>
  <p:outlineViewPr>
    <p:cViewPr>
      <p:scale>
        <a:sx n="33" d="100"/>
        <a:sy n="33" d="100"/>
      </p:scale>
      <p:origin x="0" y="93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4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46400" cy="495379"/>
          </a:xfrm>
          <a:prstGeom prst="rect">
            <a:avLst/>
          </a:prstGeom>
          <a:noFill/>
          <a:ln w="9525">
            <a:noFill/>
            <a:miter lim="800000"/>
            <a:headEnd/>
            <a:tailEnd/>
          </a:ln>
          <a:effectLst/>
        </p:spPr>
        <p:txBody>
          <a:bodyPr vert="horz" wrap="square" lIns="92074" tIns="46036" rIns="92074" bIns="46036" numCol="1" anchor="t" anchorCtr="0" compatLnSpc="1">
            <a:prstTxWarp prst="textNoShape">
              <a:avLst/>
            </a:prstTxWarp>
          </a:bodyPr>
          <a:lstStyle>
            <a:lvl1pPr defTabSz="922035">
              <a:defRPr sz="1300">
                <a:latin typeface="Arial" charset="0"/>
                <a:ea typeface="新細明體" pitchFamily="18" charset="-120"/>
              </a:defRPr>
            </a:lvl1pPr>
          </a:lstStyle>
          <a:p>
            <a:pPr>
              <a:defRPr/>
            </a:pPr>
            <a:endParaRPr lang="en-US" altLang="zh-TW"/>
          </a:p>
        </p:txBody>
      </p:sp>
      <p:sp>
        <p:nvSpPr>
          <p:cNvPr id="92163" name="Rectangle 3"/>
          <p:cNvSpPr>
            <a:spLocks noGrp="1" noChangeArrowheads="1"/>
          </p:cNvSpPr>
          <p:nvPr>
            <p:ph type="dt" sz="quarter" idx="1"/>
          </p:nvPr>
        </p:nvSpPr>
        <p:spPr bwMode="auto">
          <a:xfrm>
            <a:off x="3851275" y="0"/>
            <a:ext cx="2946400" cy="495379"/>
          </a:xfrm>
          <a:prstGeom prst="rect">
            <a:avLst/>
          </a:prstGeom>
          <a:noFill/>
          <a:ln w="9525">
            <a:noFill/>
            <a:miter lim="800000"/>
            <a:headEnd/>
            <a:tailEnd/>
          </a:ln>
          <a:effectLst/>
        </p:spPr>
        <p:txBody>
          <a:bodyPr vert="horz" wrap="square" lIns="92074" tIns="46036" rIns="92074" bIns="46036" numCol="1" anchor="t" anchorCtr="0" compatLnSpc="1">
            <a:prstTxWarp prst="textNoShape">
              <a:avLst/>
            </a:prstTxWarp>
          </a:bodyPr>
          <a:lstStyle>
            <a:lvl1pPr algn="r" defTabSz="922035">
              <a:defRPr sz="1300">
                <a:latin typeface="Arial" charset="0"/>
                <a:ea typeface="新細明體" pitchFamily="18" charset="-120"/>
              </a:defRPr>
            </a:lvl1pPr>
          </a:lstStyle>
          <a:p>
            <a:pPr>
              <a:defRPr/>
            </a:pPr>
            <a:endParaRPr lang="en-US" altLang="zh-TW"/>
          </a:p>
        </p:txBody>
      </p:sp>
      <p:sp>
        <p:nvSpPr>
          <p:cNvPr id="92164" name="Rectangle 4"/>
          <p:cNvSpPr>
            <a:spLocks noGrp="1" noChangeArrowheads="1"/>
          </p:cNvSpPr>
          <p:nvPr>
            <p:ph type="ftr" sz="quarter" idx="2"/>
          </p:nvPr>
        </p:nvSpPr>
        <p:spPr bwMode="auto">
          <a:xfrm>
            <a:off x="0" y="9432846"/>
            <a:ext cx="2946400" cy="495379"/>
          </a:xfrm>
          <a:prstGeom prst="rect">
            <a:avLst/>
          </a:prstGeom>
          <a:noFill/>
          <a:ln w="9525">
            <a:noFill/>
            <a:miter lim="800000"/>
            <a:headEnd/>
            <a:tailEnd/>
          </a:ln>
          <a:effectLst/>
        </p:spPr>
        <p:txBody>
          <a:bodyPr vert="horz" wrap="square" lIns="92074" tIns="46036" rIns="92074" bIns="46036" numCol="1" anchor="b" anchorCtr="0" compatLnSpc="1">
            <a:prstTxWarp prst="textNoShape">
              <a:avLst/>
            </a:prstTxWarp>
          </a:bodyPr>
          <a:lstStyle>
            <a:lvl1pPr defTabSz="922035">
              <a:defRPr sz="1300">
                <a:latin typeface="Arial" charset="0"/>
                <a:ea typeface="新細明體" pitchFamily="18" charset="-120"/>
              </a:defRPr>
            </a:lvl1pPr>
          </a:lstStyle>
          <a:p>
            <a:pPr>
              <a:defRPr/>
            </a:pPr>
            <a:endParaRPr lang="en-US" altLang="zh-TW"/>
          </a:p>
        </p:txBody>
      </p:sp>
      <p:sp>
        <p:nvSpPr>
          <p:cNvPr id="92165" name="Rectangle 5"/>
          <p:cNvSpPr>
            <a:spLocks noGrp="1" noChangeArrowheads="1"/>
          </p:cNvSpPr>
          <p:nvPr>
            <p:ph type="sldNum" sz="quarter" idx="3"/>
          </p:nvPr>
        </p:nvSpPr>
        <p:spPr bwMode="auto">
          <a:xfrm>
            <a:off x="3851275" y="9432846"/>
            <a:ext cx="2946400" cy="495379"/>
          </a:xfrm>
          <a:prstGeom prst="rect">
            <a:avLst/>
          </a:prstGeom>
          <a:noFill/>
          <a:ln w="9525">
            <a:noFill/>
            <a:miter lim="800000"/>
            <a:headEnd/>
            <a:tailEnd/>
          </a:ln>
          <a:effectLst/>
        </p:spPr>
        <p:txBody>
          <a:bodyPr vert="horz" wrap="square" lIns="92074" tIns="46036" rIns="92074" bIns="46036" numCol="1" anchor="b" anchorCtr="0" compatLnSpc="1">
            <a:prstTxWarp prst="textNoShape">
              <a:avLst/>
            </a:prstTxWarp>
          </a:bodyPr>
          <a:lstStyle>
            <a:lvl1pPr algn="r" defTabSz="922035">
              <a:defRPr sz="1300">
                <a:latin typeface="Arial" charset="0"/>
                <a:ea typeface="新細明體" pitchFamily="18" charset="-120"/>
              </a:defRPr>
            </a:lvl1pPr>
          </a:lstStyle>
          <a:p>
            <a:pPr>
              <a:defRPr/>
            </a:pPr>
            <a:fld id="{6DF6F7D8-C0A7-4582-8159-775DCE58FD31}" type="slidenum">
              <a:rPr lang="en-US" altLang="zh-TW"/>
              <a:pPr>
                <a:defRPr/>
              </a:pPr>
              <a:t>‹#›</a:t>
            </a:fld>
            <a:endParaRPr lang="en-US" altLang="zh-TW"/>
          </a:p>
        </p:txBody>
      </p:sp>
    </p:spTree>
    <p:extLst>
      <p:ext uri="{BB962C8B-B14F-4D97-AF65-F5344CB8AC3E}">
        <p14:creationId xmlns:p14="http://schemas.microsoft.com/office/powerpoint/2010/main" val="3233613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46400" cy="495379"/>
          </a:xfrm>
          <a:prstGeom prst="rect">
            <a:avLst/>
          </a:prstGeom>
          <a:noFill/>
          <a:ln w="9525">
            <a:noFill/>
            <a:miter lim="800000"/>
            <a:headEnd/>
            <a:tailEnd/>
          </a:ln>
          <a:effectLst/>
        </p:spPr>
        <p:txBody>
          <a:bodyPr vert="horz" wrap="square" lIns="92074" tIns="46036" rIns="92074" bIns="46036" numCol="1" anchor="t" anchorCtr="0" compatLnSpc="1">
            <a:prstTxWarp prst="textNoShape">
              <a:avLst/>
            </a:prstTxWarp>
          </a:bodyPr>
          <a:lstStyle>
            <a:lvl1pPr defTabSz="922035">
              <a:defRPr sz="1300">
                <a:latin typeface="Arial" charset="0"/>
                <a:ea typeface="新細明體" pitchFamily="18" charset="-120"/>
              </a:defRPr>
            </a:lvl1pPr>
          </a:lstStyle>
          <a:p>
            <a:pPr>
              <a:defRPr/>
            </a:pPr>
            <a:endParaRPr lang="en-US" altLang="zh-TW"/>
          </a:p>
        </p:txBody>
      </p:sp>
      <p:sp>
        <p:nvSpPr>
          <p:cNvPr id="80899" name="Rectangle 3"/>
          <p:cNvSpPr>
            <a:spLocks noGrp="1" noChangeArrowheads="1"/>
          </p:cNvSpPr>
          <p:nvPr>
            <p:ph type="dt" idx="1"/>
          </p:nvPr>
        </p:nvSpPr>
        <p:spPr bwMode="auto">
          <a:xfrm>
            <a:off x="3849688" y="0"/>
            <a:ext cx="2946400" cy="495379"/>
          </a:xfrm>
          <a:prstGeom prst="rect">
            <a:avLst/>
          </a:prstGeom>
          <a:noFill/>
          <a:ln w="9525">
            <a:noFill/>
            <a:miter lim="800000"/>
            <a:headEnd/>
            <a:tailEnd/>
          </a:ln>
          <a:effectLst/>
        </p:spPr>
        <p:txBody>
          <a:bodyPr vert="horz" wrap="square" lIns="92074" tIns="46036" rIns="92074" bIns="46036" numCol="1" anchor="t" anchorCtr="0" compatLnSpc="1">
            <a:prstTxWarp prst="textNoShape">
              <a:avLst/>
            </a:prstTxWarp>
          </a:bodyPr>
          <a:lstStyle>
            <a:lvl1pPr algn="r" defTabSz="922035">
              <a:defRPr sz="1300">
                <a:latin typeface="Arial" charset="0"/>
                <a:ea typeface="新細明體" pitchFamily="18" charset="-120"/>
              </a:defRPr>
            </a:lvl1pPr>
          </a:lstStyle>
          <a:p>
            <a:pPr>
              <a:defRPr/>
            </a:pPr>
            <a:endParaRPr lang="en-US" altLang="zh-TW"/>
          </a:p>
        </p:txBody>
      </p:sp>
      <p:sp>
        <p:nvSpPr>
          <p:cNvPr id="39940"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5"/>
          <p:cNvSpPr>
            <a:spLocks noGrp="1" noChangeArrowheads="1"/>
          </p:cNvSpPr>
          <p:nvPr>
            <p:ph type="body" sz="quarter" idx="3"/>
          </p:nvPr>
        </p:nvSpPr>
        <p:spPr bwMode="auto">
          <a:xfrm>
            <a:off x="679450" y="4714042"/>
            <a:ext cx="5438775" cy="4469526"/>
          </a:xfrm>
          <a:prstGeom prst="rect">
            <a:avLst/>
          </a:prstGeom>
          <a:noFill/>
          <a:ln w="9525">
            <a:noFill/>
            <a:miter lim="800000"/>
            <a:headEnd/>
            <a:tailEnd/>
          </a:ln>
          <a:effectLst/>
        </p:spPr>
        <p:txBody>
          <a:bodyPr vert="horz" wrap="square" lIns="92074" tIns="46036" rIns="92074" bIns="46036"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0902" name="Rectangle 6"/>
          <p:cNvSpPr>
            <a:spLocks noGrp="1" noChangeArrowheads="1"/>
          </p:cNvSpPr>
          <p:nvPr>
            <p:ph type="ftr" sz="quarter" idx="4"/>
          </p:nvPr>
        </p:nvSpPr>
        <p:spPr bwMode="auto">
          <a:xfrm>
            <a:off x="0" y="9429671"/>
            <a:ext cx="2946400" cy="496966"/>
          </a:xfrm>
          <a:prstGeom prst="rect">
            <a:avLst/>
          </a:prstGeom>
          <a:noFill/>
          <a:ln w="9525">
            <a:noFill/>
            <a:miter lim="800000"/>
            <a:headEnd/>
            <a:tailEnd/>
          </a:ln>
          <a:effectLst/>
        </p:spPr>
        <p:txBody>
          <a:bodyPr vert="horz" wrap="square" lIns="92074" tIns="46036" rIns="92074" bIns="46036" numCol="1" anchor="b" anchorCtr="0" compatLnSpc="1">
            <a:prstTxWarp prst="textNoShape">
              <a:avLst/>
            </a:prstTxWarp>
          </a:bodyPr>
          <a:lstStyle>
            <a:lvl1pPr defTabSz="922035">
              <a:defRPr sz="1300">
                <a:latin typeface="Arial" charset="0"/>
                <a:ea typeface="新細明體" pitchFamily="18" charset="-120"/>
              </a:defRPr>
            </a:lvl1pPr>
          </a:lstStyle>
          <a:p>
            <a:pPr>
              <a:defRPr/>
            </a:pPr>
            <a:endParaRPr lang="en-US" altLang="zh-TW"/>
          </a:p>
        </p:txBody>
      </p:sp>
      <p:sp>
        <p:nvSpPr>
          <p:cNvPr id="80903" name="Rectangle 7"/>
          <p:cNvSpPr>
            <a:spLocks noGrp="1" noChangeArrowheads="1"/>
          </p:cNvSpPr>
          <p:nvPr>
            <p:ph type="sldNum" sz="quarter" idx="5"/>
          </p:nvPr>
        </p:nvSpPr>
        <p:spPr bwMode="auto">
          <a:xfrm>
            <a:off x="3849688" y="9429671"/>
            <a:ext cx="2946400" cy="496966"/>
          </a:xfrm>
          <a:prstGeom prst="rect">
            <a:avLst/>
          </a:prstGeom>
          <a:noFill/>
          <a:ln w="9525">
            <a:noFill/>
            <a:miter lim="800000"/>
            <a:headEnd/>
            <a:tailEnd/>
          </a:ln>
          <a:effectLst/>
        </p:spPr>
        <p:txBody>
          <a:bodyPr vert="horz" wrap="square" lIns="92074" tIns="46036" rIns="92074" bIns="46036" numCol="1" anchor="b" anchorCtr="0" compatLnSpc="1">
            <a:prstTxWarp prst="textNoShape">
              <a:avLst/>
            </a:prstTxWarp>
          </a:bodyPr>
          <a:lstStyle>
            <a:lvl1pPr algn="r" defTabSz="922035">
              <a:defRPr sz="1300">
                <a:latin typeface="Arial" charset="0"/>
                <a:ea typeface="新細明體" pitchFamily="18" charset="-120"/>
              </a:defRPr>
            </a:lvl1pPr>
          </a:lstStyle>
          <a:p>
            <a:pPr>
              <a:defRPr/>
            </a:pPr>
            <a:fld id="{59D235B4-9992-4A8A-ACCD-2886C098EEE2}" type="slidenum">
              <a:rPr lang="en-US" altLang="zh-TW"/>
              <a:pPr>
                <a:defRPr/>
              </a:pPr>
              <a:t>‹#›</a:t>
            </a:fld>
            <a:endParaRPr lang="en-US" altLang="zh-TW"/>
          </a:p>
        </p:txBody>
      </p:sp>
    </p:spTree>
    <p:extLst>
      <p:ext uri="{BB962C8B-B14F-4D97-AF65-F5344CB8AC3E}">
        <p14:creationId xmlns:p14="http://schemas.microsoft.com/office/powerpoint/2010/main" val="2783329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grpSp>
        <p:nvGrpSpPr>
          <p:cNvPr id="2" name="Group 94"/>
          <p:cNvGrpSpPr>
            <a:grpSpLocks/>
          </p:cNvGrpSpPr>
          <p:nvPr/>
        </p:nvGrpSpPr>
        <p:grpSpPr bwMode="auto">
          <a:xfrm>
            <a:off x="0" y="-30163"/>
            <a:ext cx="9067800" cy="6889751"/>
            <a:chOff x="0" y="-30477"/>
            <a:chExt cx="9067800" cy="6889273"/>
          </a:xfrm>
        </p:grpSpPr>
        <p:cxnSp>
          <p:nvCxnSpPr>
            <p:cNvPr id="3" name="Straight Connector 109"/>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176"/>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177"/>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80"/>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181"/>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2"/>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3"/>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84"/>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Straight Connector 185"/>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6"/>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87"/>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88"/>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5" name="Straight Connector 189"/>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64"/>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5"/>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8" name="Straight Connector 168"/>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72"/>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Straight Connector 120"/>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1" name="Straight Connector 144"/>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10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0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 name="Straight Connector 20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1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1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1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1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1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21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21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2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6" name="Straight Connector 22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22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22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9" name="Straight Connector 22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22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1" name="Straight Connector 22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2" name="Straight Connector 22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22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22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5" name="Straight Connector 23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23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23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23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24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24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24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3" name="Straight Connector 24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24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5" name="Straight Connector 24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24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24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25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25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25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3" name="Straight Connector 25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6"/>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5" name="Straight Connector 257"/>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Straight Connector 258"/>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259"/>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260"/>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261"/>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263"/>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4"/>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265"/>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266"/>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7"/>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269"/>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270"/>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277"/>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Straight Connector 282"/>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288"/>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29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93"/>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301"/>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30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6" name="Date Placeholder 3"/>
          <p:cNvSpPr>
            <a:spLocks noGrp="1"/>
          </p:cNvSpPr>
          <p:nvPr>
            <p:ph type="dt" sz="half" idx="10"/>
          </p:nvPr>
        </p:nvSpPr>
        <p:spPr/>
        <p:txBody>
          <a:bodyPr/>
          <a:lstStyle>
            <a:lvl1pPr>
              <a:defRPr/>
            </a:lvl1pPr>
          </a:lstStyle>
          <a:p>
            <a:pPr>
              <a:defRPr/>
            </a:pPr>
            <a:r>
              <a:rPr lang="en-US" altLang="zh-TW"/>
              <a:t>2007/05/24</a:t>
            </a:r>
            <a:endParaRPr lang="zh-TW" altLang="en-US"/>
          </a:p>
        </p:txBody>
      </p:sp>
      <p:sp>
        <p:nvSpPr>
          <p:cNvPr id="87" name="Footer Placeholder 4"/>
          <p:cNvSpPr>
            <a:spLocks noGrp="1"/>
          </p:cNvSpPr>
          <p:nvPr>
            <p:ph type="ftr" sz="quarter" idx="11"/>
          </p:nvPr>
        </p:nvSpPr>
        <p:spPr/>
        <p:txBody>
          <a:bodyPr/>
          <a:lstStyle>
            <a:lvl1pPr>
              <a:defRPr/>
            </a:lvl1pPr>
          </a:lstStyle>
          <a:p>
            <a:pPr>
              <a:defRPr/>
            </a:pPr>
            <a:endParaRPr lang="en-US" altLang="zh-TW"/>
          </a:p>
        </p:txBody>
      </p:sp>
      <p:sp>
        <p:nvSpPr>
          <p:cNvPr id="88" name="Slide Number Placeholder 5"/>
          <p:cNvSpPr>
            <a:spLocks noGrp="1"/>
          </p:cNvSpPr>
          <p:nvPr>
            <p:ph type="sldNum" sz="quarter" idx="12"/>
          </p:nvPr>
        </p:nvSpPr>
        <p:spPr/>
        <p:txBody>
          <a:bodyPr/>
          <a:lstStyle>
            <a:lvl1pPr>
              <a:defRPr/>
            </a:lvl1pPr>
          </a:lstStyle>
          <a:p>
            <a:pPr>
              <a:defRPr/>
            </a:pPr>
            <a:fld id="{E9F0E190-E7AF-45BE-A799-CE3C7DF93276}" type="slidenum">
              <a:rPr lang="en-US" altLang="zh-TW"/>
              <a:pPr>
                <a:defRPr/>
              </a:pPr>
              <a:t>‹#›</a:t>
            </a:fld>
            <a:endParaRPr lang="en-US" altLang="zh-TW"/>
          </a:p>
        </p:txBody>
      </p:sp>
    </p:spTree>
    <p:extLst>
      <p:ext uri="{BB962C8B-B14F-4D97-AF65-F5344CB8AC3E}">
        <p14:creationId xmlns:p14="http://schemas.microsoft.com/office/powerpoint/2010/main" val="294943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pic>
        <p:nvPicPr>
          <p:cNvPr id="4"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4AD8D5B0-F0DF-4F6F-A60D-EC01972EFED3}" type="slidenum">
              <a:rPr lang="en-US" altLang="zh-TW"/>
              <a:pPr>
                <a:defRPr/>
              </a:pPr>
              <a:t>‹#›</a:t>
            </a:fld>
            <a:endParaRPr lang="en-US" altLang="zh-TW"/>
          </a:p>
        </p:txBody>
      </p:sp>
    </p:spTree>
    <p:extLst>
      <p:ext uri="{BB962C8B-B14F-4D97-AF65-F5344CB8AC3E}">
        <p14:creationId xmlns:p14="http://schemas.microsoft.com/office/powerpoint/2010/main" val="81378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pic>
        <p:nvPicPr>
          <p:cNvPr id="4"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326728F8-5367-4970-AD88-7B8F5ECE7FD8}" type="slidenum">
              <a:rPr lang="en-US" altLang="zh-TW"/>
              <a:pPr>
                <a:defRPr/>
              </a:pPr>
              <a:t>‹#›</a:t>
            </a:fld>
            <a:endParaRPr lang="en-US" altLang="zh-TW"/>
          </a:p>
        </p:txBody>
      </p:sp>
    </p:spTree>
    <p:extLst>
      <p:ext uri="{BB962C8B-B14F-4D97-AF65-F5344CB8AC3E}">
        <p14:creationId xmlns:p14="http://schemas.microsoft.com/office/powerpoint/2010/main" val="36487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27F9254D-59CA-41DC-A498-4BCAA0447E8E}" type="slidenum">
              <a:rPr lang="en-US" altLang="zh-TW"/>
              <a:pPr>
                <a:defRPr/>
              </a:pPr>
              <a:t>‹#›</a:t>
            </a:fld>
            <a:endParaRPr lang="en-US" altLang="zh-TW"/>
          </a:p>
        </p:txBody>
      </p:sp>
    </p:spTree>
    <p:extLst>
      <p:ext uri="{BB962C8B-B14F-4D97-AF65-F5344CB8AC3E}">
        <p14:creationId xmlns:p14="http://schemas.microsoft.com/office/powerpoint/2010/main" val="42806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grpSp>
        <p:nvGrpSpPr>
          <p:cNvPr id="4" name="Group 92"/>
          <p:cNvGrpSpPr>
            <a:grpSpLocks/>
          </p:cNvGrpSpPr>
          <p:nvPr/>
        </p:nvGrpSpPr>
        <p:grpSpPr bwMode="auto">
          <a:xfrm>
            <a:off x="0" y="0"/>
            <a:ext cx="9067800" cy="4846638"/>
            <a:chOff x="1" y="-30477"/>
            <a:chExt cx="9067799" cy="4526277"/>
          </a:xfrm>
        </p:grpSpPr>
        <p:cxnSp>
          <p:nvCxnSpPr>
            <p:cNvPr id="5" name="Straight Connector 7"/>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95"/>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95" name="Title 94"/>
          <p:cNvSpPr>
            <a:spLocks noGrp="1"/>
          </p:cNvSpPr>
          <p:nvPr>
            <p:ph type="title"/>
          </p:nvPr>
        </p:nvSpPr>
        <p:spPr>
          <a:xfrm>
            <a:off x="457200" y="4463568"/>
            <a:ext cx="8305800" cy="1143000"/>
          </a:xfrm>
        </p:spPr>
        <p:txBody>
          <a:bodyPr/>
          <a:lstStyle/>
          <a:p>
            <a:r>
              <a:rPr lang="zh-TW" altLang="en-US" smtClean="0"/>
              <a:t>按一下以編輯母片標題樣式</a:t>
            </a:r>
            <a:endParaRPr lang="en-US"/>
          </a:p>
        </p:txBody>
      </p:sp>
      <p:sp>
        <p:nvSpPr>
          <p:cNvPr id="91" name="Date Placeholder 1"/>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92" name="Footer Placeholder 90"/>
          <p:cNvSpPr>
            <a:spLocks noGrp="1"/>
          </p:cNvSpPr>
          <p:nvPr>
            <p:ph type="ftr" sz="quarter" idx="11"/>
          </p:nvPr>
        </p:nvSpPr>
        <p:spPr/>
        <p:txBody>
          <a:bodyPr/>
          <a:lstStyle>
            <a:lvl1pPr>
              <a:defRPr/>
            </a:lvl1pPr>
          </a:lstStyle>
          <a:p>
            <a:pPr>
              <a:defRPr/>
            </a:pPr>
            <a:endParaRPr lang="en-US" altLang="zh-TW"/>
          </a:p>
        </p:txBody>
      </p:sp>
      <p:sp>
        <p:nvSpPr>
          <p:cNvPr id="93" name="Slide Number Placeholder 91"/>
          <p:cNvSpPr>
            <a:spLocks noGrp="1"/>
          </p:cNvSpPr>
          <p:nvPr>
            <p:ph type="sldNum" sz="quarter" idx="12"/>
          </p:nvPr>
        </p:nvSpPr>
        <p:spPr/>
        <p:txBody>
          <a:bodyPr/>
          <a:lstStyle>
            <a:lvl1pPr>
              <a:defRPr/>
            </a:lvl1pPr>
          </a:lstStyle>
          <a:p>
            <a:pPr>
              <a:defRPr/>
            </a:pPr>
            <a:fld id="{2656EA11-4C19-4D42-A662-30B59722E13C}" type="slidenum">
              <a:rPr lang="en-US" altLang="zh-TW"/>
              <a:pPr>
                <a:defRPr/>
              </a:pPr>
              <a:t>‹#›</a:t>
            </a:fld>
            <a:endParaRPr lang="en-US" altLang="zh-TW"/>
          </a:p>
        </p:txBody>
      </p:sp>
    </p:spTree>
    <p:extLst>
      <p:ext uri="{BB962C8B-B14F-4D97-AF65-F5344CB8AC3E}">
        <p14:creationId xmlns:p14="http://schemas.microsoft.com/office/powerpoint/2010/main" val="1968488710"/>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08E19AB2-679C-4488-9F6E-1DFC83CB454D}" type="slidenum">
              <a:rPr lang="en-US" altLang="zh-TW"/>
              <a:pPr>
                <a:defRPr/>
              </a:pPr>
              <a:t>‹#›</a:t>
            </a:fld>
            <a:endParaRPr lang="en-US" altLang="zh-TW"/>
          </a:p>
        </p:txBody>
      </p:sp>
    </p:spTree>
    <p:extLst>
      <p:ext uri="{BB962C8B-B14F-4D97-AF65-F5344CB8AC3E}">
        <p14:creationId xmlns:p14="http://schemas.microsoft.com/office/powerpoint/2010/main" val="76670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8" name="Footer Placeholder 4"/>
          <p:cNvSpPr>
            <a:spLocks noGrp="1"/>
          </p:cNvSpPr>
          <p:nvPr>
            <p:ph type="ftr" sz="quarter" idx="11"/>
          </p:nvPr>
        </p:nvSpPr>
        <p:spPr/>
        <p:txBody>
          <a:bodyPr/>
          <a:lstStyle>
            <a:lvl1pPr>
              <a:defRPr/>
            </a:lvl1pPr>
          </a:lstStyle>
          <a:p>
            <a:pPr>
              <a:defRPr/>
            </a:pPr>
            <a:endParaRPr lang="en-US" altLang="zh-TW"/>
          </a:p>
        </p:txBody>
      </p:sp>
      <p:sp>
        <p:nvSpPr>
          <p:cNvPr id="9" name="Slide Number Placeholder 5"/>
          <p:cNvSpPr>
            <a:spLocks noGrp="1"/>
          </p:cNvSpPr>
          <p:nvPr>
            <p:ph type="sldNum" sz="quarter" idx="12"/>
          </p:nvPr>
        </p:nvSpPr>
        <p:spPr/>
        <p:txBody>
          <a:bodyPr/>
          <a:lstStyle>
            <a:lvl1pPr>
              <a:defRPr/>
            </a:lvl1pPr>
          </a:lstStyle>
          <a:p>
            <a:pPr>
              <a:defRPr/>
            </a:pPr>
            <a:fld id="{CF097464-EF53-434E-9C0C-1B1FBCDA1050}" type="slidenum">
              <a:rPr lang="en-US" altLang="zh-TW"/>
              <a:pPr>
                <a:defRPr/>
              </a:pPr>
              <a:t>‹#›</a:t>
            </a:fld>
            <a:endParaRPr lang="en-US" altLang="zh-TW"/>
          </a:p>
        </p:txBody>
      </p:sp>
    </p:spTree>
    <p:extLst>
      <p:ext uri="{BB962C8B-B14F-4D97-AF65-F5344CB8AC3E}">
        <p14:creationId xmlns:p14="http://schemas.microsoft.com/office/powerpoint/2010/main" val="170722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pic>
        <p:nvPicPr>
          <p:cNvPr id="3"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6BC0FA92-9F68-4B88-9D3F-9FFB07DD45D2}" type="slidenum">
              <a:rPr lang="en-US" altLang="zh-TW"/>
              <a:pPr>
                <a:defRPr/>
              </a:pPr>
              <a:t>‹#›</a:t>
            </a:fld>
            <a:endParaRPr lang="en-US" altLang="zh-TW"/>
          </a:p>
        </p:txBody>
      </p:sp>
    </p:spTree>
    <p:extLst>
      <p:ext uri="{BB962C8B-B14F-4D97-AF65-F5344CB8AC3E}">
        <p14:creationId xmlns:p14="http://schemas.microsoft.com/office/powerpoint/2010/main" val="17309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pic>
        <p:nvPicPr>
          <p:cNvPr id="2"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4" name="Footer Placeholder 4"/>
          <p:cNvSpPr>
            <a:spLocks noGrp="1"/>
          </p:cNvSpPr>
          <p:nvPr>
            <p:ph type="ftr" sz="quarter" idx="11"/>
          </p:nvPr>
        </p:nvSpPr>
        <p:spPr/>
        <p:txBody>
          <a:bodyPr/>
          <a:lstStyle>
            <a:lvl1pPr>
              <a:defRPr/>
            </a:lvl1pPr>
          </a:lstStyle>
          <a:p>
            <a:pPr>
              <a:defRPr/>
            </a:pPr>
            <a:endParaRPr lang="en-US" altLang="zh-TW"/>
          </a:p>
        </p:txBody>
      </p:sp>
      <p:sp>
        <p:nvSpPr>
          <p:cNvPr id="5" name="Slide Number Placeholder 5"/>
          <p:cNvSpPr>
            <a:spLocks noGrp="1"/>
          </p:cNvSpPr>
          <p:nvPr>
            <p:ph type="sldNum" sz="quarter" idx="12"/>
          </p:nvPr>
        </p:nvSpPr>
        <p:spPr/>
        <p:txBody>
          <a:bodyPr/>
          <a:lstStyle>
            <a:lvl1pPr>
              <a:defRPr/>
            </a:lvl1pPr>
          </a:lstStyle>
          <a:p>
            <a:pPr>
              <a:defRPr/>
            </a:pPr>
            <a:fld id="{40FA5CED-AB38-47F2-822A-8ED46030CA69}" type="slidenum">
              <a:rPr lang="en-US" altLang="zh-TW"/>
              <a:pPr>
                <a:defRPr/>
              </a:pPr>
              <a:t>‹#›</a:t>
            </a:fld>
            <a:endParaRPr lang="en-US" altLang="zh-TW"/>
          </a:p>
        </p:txBody>
      </p:sp>
    </p:spTree>
    <p:extLst>
      <p:ext uri="{BB962C8B-B14F-4D97-AF65-F5344CB8AC3E}">
        <p14:creationId xmlns:p14="http://schemas.microsoft.com/office/powerpoint/2010/main" val="62560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Rectangle 36"/>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3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0" name="Date Placeholder 4"/>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11" name="Footer Placeholder 5"/>
          <p:cNvSpPr>
            <a:spLocks noGrp="1"/>
          </p:cNvSpPr>
          <p:nvPr>
            <p:ph type="ftr" sz="quarter" idx="11"/>
          </p:nvPr>
        </p:nvSpPr>
        <p:spPr/>
        <p:txBody>
          <a:bodyPr/>
          <a:lstStyle>
            <a:lvl1pPr>
              <a:defRPr/>
            </a:lvl1pPr>
          </a:lstStyle>
          <a:p>
            <a:pPr>
              <a:defRPr/>
            </a:pPr>
            <a:endParaRPr lang="en-US" altLang="zh-TW"/>
          </a:p>
        </p:txBody>
      </p:sp>
      <p:sp>
        <p:nvSpPr>
          <p:cNvPr id="12" name="Slide Number Placeholder 6"/>
          <p:cNvSpPr>
            <a:spLocks noGrp="1"/>
          </p:cNvSpPr>
          <p:nvPr>
            <p:ph type="sldNum" sz="quarter" idx="12"/>
          </p:nvPr>
        </p:nvSpPr>
        <p:spPr/>
        <p:txBody>
          <a:bodyPr/>
          <a:lstStyle>
            <a:lvl1pPr>
              <a:defRPr/>
            </a:lvl1pPr>
          </a:lstStyle>
          <a:p>
            <a:pPr>
              <a:defRPr/>
            </a:pPr>
            <a:fld id="{0ACD84CD-4328-4451-A699-0B8AE4573A1F}" type="slidenum">
              <a:rPr lang="en-US" altLang="zh-TW"/>
              <a:pPr>
                <a:defRPr/>
              </a:pPr>
              <a:t>‹#›</a:t>
            </a:fld>
            <a:endParaRPr lang="en-US" altLang="zh-TW"/>
          </a:p>
        </p:txBody>
      </p:sp>
    </p:spTree>
    <p:extLst>
      <p:ext uri="{BB962C8B-B14F-4D97-AF65-F5344CB8AC3E}">
        <p14:creationId xmlns:p14="http://schemas.microsoft.com/office/powerpoint/2010/main" val="282181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ectangle 32"/>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33"/>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圖片 7" descr="2015(透明).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0" name="Date Placeholder 4"/>
          <p:cNvSpPr>
            <a:spLocks noGrp="1"/>
          </p:cNvSpPr>
          <p:nvPr>
            <p:ph type="dt" sz="half" idx="10"/>
          </p:nvPr>
        </p:nvSpPr>
        <p:spPr/>
        <p:txBody>
          <a:bodyPr/>
          <a:lstStyle>
            <a:lvl1pPr>
              <a:defRPr/>
            </a:lvl1pPr>
          </a:lstStyle>
          <a:p>
            <a:pPr>
              <a:defRPr/>
            </a:pPr>
            <a:r>
              <a:rPr lang="zh-TW" altLang="en-US"/>
              <a:t>2007/05/24</a:t>
            </a:r>
            <a:endParaRPr lang="en-US" altLang="zh-TW"/>
          </a:p>
        </p:txBody>
      </p:sp>
      <p:sp>
        <p:nvSpPr>
          <p:cNvPr id="11" name="Footer Placeholder 5"/>
          <p:cNvSpPr>
            <a:spLocks noGrp="1"/>
          </p:cNvSpPr>
          <p:nvPr>
            <p:ph type="ftr" sz="quarter" idx="11"/>
          </p:nvPr>
        </p:nvSpPr>
        <p:spPr/>
        <p:txBody>
          <a:bodyPr/>
          <a:lstStyle>
            <a:lvl1pPr>
              <a:defRPr/>
            </a:lvl1pPr>
          </a:lstStyle>
          <a:p>
            <a:pPr>
              <a:defRPr/>
            </a:pPr>
            <a:endParaRPr lang="en-US" altLang="zh-TW"/>
          </a:p>
        </p:txBody>
      </p:sp>
      <p:sp>
        <p:nvSpPr>
          <p:cNvPr id="12" name="Slide Number Placeholder 6"/>
          <p:cNvSpPr>
            <a:spLocks noGrp="1"/>
          </p:cNvSpPr>
          <p:nvPr>
            <p:ph type="sldNum" sz="quarter" idx="12"/>
          </p:nvPr>
        </p:nvSpPr>
        <p:spPr/>
        <p:txBody>
          <a:bodyPr/>
          <a:lstStyle>
            <a:lvl1pPr>
              <a:defRPr/>
            </a:lvl1pPr>
          </a:lstStyle>
          <a:p>
            <a:pPr>
              <a:defRPr/>
            </a:pPr>
            <a:fld id="{79FAA3BA-B996-4AB2-9808-29EB84195DEC}" type="slidenum">
              <a:rPr lang="en-US" altLang="zh-TW"/>
              <a:pPr>
                <a:defRPr/>
              </a:pPr>
              <a:t>‹#›</a:t>
            </a:fld>
            <a:endParaRPr lang="en-US" altLang="zh-TW"/>
          </a:p>
        </p:txBody>
      </p:sp>
    </p:spTree>
    <p:extLst>
      <p:ext uri="{BB962C8B-B14F-4D97-AF65-F5344CB8AC3E}">
        <p14:creationId xmlns:p14="http://schemas.microsoft.com/office/powerpoint/2010/main" val="166841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latin typeface="Arial" charset="0"/>
                <a:ea typeface="新細明體" pitchFamily="18" charset="-120"/>
              </a:defRPr>
            </a:lvl1pPr>
          </a:lstStyle>
          <a:p>
            <a:pPr>
              <a:defRPr/>
            </a:pPr>
            <a:r>
              <a:rPr lang="zh-TW" altLang="en-US"/>
              <a:t>2007/05/24</a:t>
            </a:r>
            <a:endParaRPr lang="en-US" altLang="zh-TW"/>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latin typeface="Arial" charset="0"/>
                <a:ea typeface="新細明體" pitchFamily="18" charset="-120"/>
              </a:defRPr>
            </a:lvl1pPr>
          </a:lstStyle>
          <a:p>
            <a:pPr>
              <a:defRPr/>
            </a:pPr>
            <a:endParaRPr lang="en-US" altLang="zh-TW"/>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a:solidFill>
                  <a:schemeClr val="tx2"/>
                </a:solidFill>
                <a:latin typeface="Arial" charset="0"/>
                <a:ea typeface="新細明體" pitchFamily="18" charset="-120"/>
              </a:defRPr>
            </a:lvl1pPr>
          </a:lstStyle>
          <a:p>
            <a:pPr>
              <a:defRPr/>
            </a:pPr>
            <a:fld id="{B0DCDED6-0DBD-438F-87F5-9FF12B1E5791}" type="slidenum">
              <a:rPr lang="en-US" altLang="zh-TW"/>
              <a:pPr>
                <a:defRPr/>
              </a:pPr>
              <a:t>‹#›</a:t>
            </a:fld>
            <a:endParaRPr lang="en-US" altLang="zh-TW"/>
          </a:p>
        </p:txBody>
      </p:sp>
      <p:pic>
        <p:nvPicPr>
          <p:cNvPr id="1032" name="圖片 7" descr="2015(透明).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235825" y="188913"/>
            <a:ext cx="18002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17" r:id="rId1"/>
    <p:sldLayoutId id="2147484718" r:id="rId2"/>
    <p:sldLayoutId id="2147484719" r:id="rId3"/>
    <p:sldLayoutId id="2147484720" r:id="rId4"/>
    <p:sldLayoutId id="2147484721" r:id="rId5"/>
    <p:sldLayoutId id="2147484722" r:id="rId6"/>
    <p:sldLayoutId id="2147484723" r:id="rId7"/>
    <p:sldLayoutId id="2147484724" r:id="rId8"/>
    <p:sldLayoutId id="2147484725" r:id="rId9"/>
    <p:sldLayoutId id="2147484726" r:id="rId10"/>
    <p:sldLayoutId id="2147484727" r:id="rId11"/>
  </p:sldLayoutIdLst>
  <p:timing>
    <p:tnLst>
      <p:par>
        <p:cTn id="1" dur="indefinite" restart="never" nodeType="tmRoot"/>
      </p:par>
    </p:tnLst>
  </p:timing>
  <p:hf hdr="0" ftr="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pitchFamily="34" charset="-120"/>
        </a:defRPr>
      </a:lvl2pPr>
      <a:lvl3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pitchFamily="34" charset="-120"/>
        </a:defRPr>
      </a:lvl3pPr>
      <a:lvl4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pitchFamily="34" charset="-120"/>
        </a:defRPr>
      </a:lvl4pPr>
      <a:lvl5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pitchFamily="34" charset="-120"/>
        </a:defRPr>
      </a:lvl5pPr>
      <a:lvl6pPr marL="457200" algn="l" rtl="0" fontAlgn="base">
        <a:spcBef>
          <a:spcPct val="0"/>
        </a:spcBef>
        <a:spcAft>
          <a:spcPct val="0"/>
        </a:spcAft>
        <a:tabLst>
          <a:tab pos="3830638" algn="l"/>
        </a:tabLst>
        <a:defRPr sz="3600" b="1">
          <a:solidFill>
            <a:srgbClr val="FEFEFE"/>
          </a:solidFill>
          <a:latin typeface="Tw Cen MT" pitchFamily="34" charset="0"/>
          <a:ea typeface="微軟正黑體" pitchFamily="34" charset="-120"/>
        </a:defRPr>
      </a:lvl6pPr>
      <a:lvl7pPr marL="914400" algn="l" rtl="0" fontAlgn="base">
        <a:spcBef>
          <a:spcPct val="0"/>
        </a:spcBef>
        <a:spcAft>
          <a:spcPct val="0"/>
        </a:spcAft>
        <a:tabLst>
          <a:tab pos="3830638" algn="l"/>
        </a:tabLst>
        <a:defRPr sz="3600" b="1">
          <a:solidFill>
            <a:srgbClr val="FEFEFE"/>
          </a:solidFill>
          <a:latin typeface="Tw Cen MT" pitchFamily="34" charset="0"/>
          <a:ea typeface="微軟正黑體" pitchFamily="34" charset="-120"/>
        </a:defRPr>
      </a:lvl7pPr>
      <a:lvl8pPr marL="1371600" algn="l" rtl="0" fontAlgn="base">
        <a:spcBef>
          <a:spcPct val="0"/>
        </a:spcBef>
        <a:spcAft>
          <a:spcPct val="0"/>
        </a:spcAft>
        <a:tabLst>
          <a:tab pos="3830638" algn="l"/>
        </a:tabLst>
        <a:defRPr sz="3600" b="1">
          <a:solidFill>
            <a:srgbClr val="FEFEFE"/>
          </a:solidFill>
          <a:latin typeface="Tw Cen MT" pitchFamily="34" charset="0"/>
          <a:ea typeface="微軟正黑體" pitchFamily="34" charset="-120"/>
        </a:defRPr>
      </a:lvl8pPr>
      <a:lvl9pPr marL="1828800" algn="l" rtl="0" fontAlgn="base">
        <a:spcBef>
          <a:spcPct val="0"/>
        </a:spcBef>
        <a:spcAft>
          <a:spcPct val="0"/>
        </a:spcAft>
        <a:tabLst>
          <a:tab pos="3830638" algn="l"/>
        </a:tabLst>
        <a:defRPr sz="3600" b="1">
          <a:solidFill>
            <a:srgbClr val="FEFEFE"/>
          </a:solidFill>
          <a:latin typeface="Tw Cen MT" pitchFamily="34" charset="0"/>
          <a:ea typeface="微軟正黑體" pitchFamily="34" charset="-12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8"/>
          <p:cNvSpPr>
            <a:spLocks noChangeArrowheads="1"/>
          </p:cNvSpPr>
          <p:nvPr/>
        </p:nvSpPr>
        <p:spPr bwMode="auto">
          <a:xfrm>
            <a:off x="0" y="2636838"/>
            <a:ext cx="9144000" cy="1584325"/>
          </a:xfrm>
          <a:prstGeom prst="rect">
            <a:avLst/>
          </a:prstGeom>
          <a:solidFill>
            <a:srgbClr val="FFFFFF">
              <a:alpha val="5803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endParaRPr lang="zh-TW" altLang="en-US" sz="1800">
              <a:solidFill>
                <a:schemeClr val="tx1"/>
              </a:solidFill>
              <a:latin typeface="Arial" charset="0"/>
              <a:ea typeface="新細明體" charset="-120"/>
            </a:endParaRPr>
          </a:p>
        </p:txBody>
      </p:sp>
      <p:sp>
        <p:nvSpPr>
          <p:cNvPr id="16387" name="Rectangle 3"/>
          <p:cNvSpPr>
            <a:spLocks noGrp="1" noChangeArrowheads="1"/>
          </p:cNvSpPr>
          <p:nvPr>
            <p:ph type="subTitle" idx="4294967295"/>
          </p:nvPr>
        </p:nvSpPr>
        <p:spPr>
          <a:xfrm>
            <a:off x="1547813" y="4508501"/>
            <a:ext cx="6553200" cy="1080740"/>
          </a:xfrm>
        </p:spPr>
        <p:txBody>
          <a:bodyPr/>
          <a:lstStyle/>
          <a:p>
            <a:pPr algn="ctr" eaLnBrk="1" hangingPunct="1">
              <a:spcBef>
                <a:spcPct val="0"/>
              </a:spcBef>
              <a:buFont typeface="Arial" charset="0"/>
              <a:buNone/>
              <a:defRPr/>
            </a:pPr>
            <a:r>
              <a:rPr lang="zh-TW" altLang="en-US" sz="2000" dirty="0" smtClean="0">
                <a:solidFill>
                  <a:srgbClr val="253332"/>
                </a:solidFill>
                <a:latin typeface="+mj-ea"/>
                <a:ea typeface="+mj-ea"/>
              </a:rPr>
              <a:t>科技部</a:t>
            </a:r>
            <a:endParaRPr lang="en-US" altLang="zh-TW" sz="2000" dirty="0" smtClean="0">
              <a:solidFill>
                <a:srgbClr val="253332"/>
              </a:solidFill>
              <a:latin typeface="+mj-ea"/>
              <a:ea typeface="+mj-ea"/>
            </a:endParaRPr>
          </a:p>
          <a:p>
            <a:pPr algn="ctr" eaLnBrk="1" hangingPunct="1">
              <a:spcBef>
                <a:spcPct val="0"/>
              </a:spcBef>
              <a:buFont typeface="Arial" charset="0"/>
              <a:buNone/>
              <a:defRPr/>
            </a:pPr>
            <a:r>
              <a:rPr lang="zh-TW" altLang="en-US" sz="2000" dirty="0" smtClean="0">
                <a:solidFill>
                  <a:srgbClr val="253332"/>
                </a:solidFill>
                <a:latin typeface="+mj-ea"/>
                <a:ea typeface="+mj-ea"/>
              </a:rPr>
              <a:t>科教發展及國際合作司</a:t>
            </a:r>
            <a:r>
              <a:rPr lang="en-US" altLang="zh-TW" sz="2000" dirty="0" smtClean="0">
                <a:solidFill>
                  <a:srgbClr val="253332"/>
                </a:solidFill>
                <a:latin typeface="+mj-ea"/>
                <a:ea typeface="+mj-ea"/>
              </a:rPr>
              <a:t/>
            </a:r>
            <a:br>
              <a:rPr lang="en-US" altLang="zh-TW" sz="2000" dirty="0" smtClean="0">
                <a:solidFill>
                  <a:srgbClr val="253332"/>
                </a:solidFill>
                <a:latin typeface="+mj-ea"/>
                <a:ea typeface="+mj-ea"/>
              </a:rPr>
            </a:br>
            <a:r>
              <a:rPr lang="zh-TW" altLang="en-US" sz="2000" dirty="0" smtClean="0">
                <a:solidFill>
                  <a:srgbClr val="253332"/>
                </a:solidFill>
                <a:latin typeface="+mj-ea"/>
                <a:ea typeface="+mj-ea"/>
              </a:rPr>
              <a:t>候鳥計畫辦公室</a:t>
            </a:r>
            <a:endParaRPr lang="en-US" altLang="zh-TW" sz="2000" dirty="0" smtClean="0">
              <a:solidFill>
                <a:srgbClr val="253332"/>
              </a:solidFill>
              <a:latin typeface="+mj-ea"/>
              <a:ea typeface="+mj-ea"/>
            </a:endParaRPr>
          </a:p>
        </p:txBody>
      </p:sp>
      <p:sp>
        <p:nvSpPr>
          <p:cNvPr id="6148" name="Text Box 9"/>
          <p:cNvSpPr txBox="1">
            <a:spLocks noChangeArrowheads="1"/>
          </p:cNvSpPr>
          <p:nvPr/>
        </p:nvSpPr>
        <p:spPr bwMode="auto">
          <a:xfrm>
            <a:off x="-36513" y="1773238"/>
            <a:ext cx="9144001" cy="1784350"/>
          </a:xfrm>
          <a:prstGeom prst="rect">
            <a:avLst/>
          </a:prstGeom>
          <a:noFill/>
          <a:ln w="9525" algn="ctr">
            <a:noFill/>
            <a:miter lim="800000"/>
            <a:headEnd/>
            <a:tailEnd/>
          </a:ln>
        </p:spPr>
        <p:txBody>
          <a:bodyPr>
            <a:spAutoFit/>
          </a:bodyPr>
          <a:lstStyle/>
          <a:p>
            <a:pPr algn="ctr">
              <a:spcBef>
                <a:spcPct val="50000"/>
              </a:spcBef>
              <a:defRPr/>
            </a:pPr>
            <a:r>
              <a:rPr lang="en-US" altLang="zh-TW" sz="4400" b="1">
                <a:latin typeface="+mj-ea"/>
                <a:ea typeface="+mj-ea"/>
              </a:rPr>
              <a:t>2017</a:t>
            </a:r>
            <a:r>
              <a:rPr lang="zh-TW" altLang="en-US" sz="4400" b="1">
                <a:latin typeface="+mj-ea"/>
                <a:ea typeface="+mj-ea"/>
              </a:rPr>
              <a:t>科技</a:t>
            </a:r>
            <a:r>
              <a:rPr lang="zh-TW" altLang="en-US" sz="4400" b="1" dirty="0">
                <a:latin typeface="+mj-ea"/>
                <a:ea typeface="+mj-ea"/>
              </a:rPr>
              <a:t>台灣探索</a:t>
            </a:r>
            <a:endParaRPr lang="en-US" altLang="zh-TW" sz="4400" b="1" dirty="0">
              <a:latin typeface="+mj-ea"/>
              <a:ea typeface="+mj-ea"/>
            </a:endParaRPr>
          </a:p>
          <a:p>
            <a:pPr algn="ctr">
              <a:spcBef>
                <a:spcPct val="50000"/>
              </a:spcBef>
              <a:defRPr/>
            </a:pPr>
            <a:r>
              <a:rPr lang="zh-TW" altLang="en-US" sz="4400" b="1" dirty="0">
                <a:latin typeface="+mj-ea"/>
                <a:ea typeface="+mj-ea"/>
              </a:rPr>
              <a:t>候鳥計畫簡介 </a:t>
            </a:r>
            <a:r>
              <a:rPr lang="en-US" altLang="zh-TW" sz="4400" b="1" dirty="0">
                <a:latin typeface="+mj-ea"/>
                <a:ea typeface="+mj-ea"/>
              </a:rPr>
              <a:t>&amp; </a:t>
            </a:r>
            <a:r>
              <a:rPr lang="zh-TW" altLang="en-US" sz="4400" b="1" dirty="0">
                <a:latin typeface="+mj-ea"/>
                <a:ea typeface="+mj-ea"/>
              </a:rPr>
              <a:t>實習單位協助事項</a:t>
            </a:r>
          </a:p>
        </p:txBody>
      </p:sp>
      <p:sp>
        <p:nvSpPr>
          <p:cNvPr id="13317"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E56E845B-10C5-460A-BE26-A4A2F3DCF06F}" type="slidenum">
              <a:rPr lang="en-US" altLang="zh-TW" sz="1200" smtClean="0">
                <a:latin typeface="Arial" charset="0"/>
                <a:ea typeface="新細明體" charset="-120"/>
              </a:rPr>
              <a:pPr eaLnBrk="1" hangingPunct="1">
                <a:spcBef>
                  <a:spcPct val="0"/>
                </a:spcBef>
                <a:buClrTx/>
                <a:buFontTx/>
                <a:buNone/>
              </a:pPr>
              <a:t>1</a:t>
            </a:fld>
            <a:endParaRPr lang="en-US" altLang="zh-TW" sz="1200" smtClean="0">
              <a:latin typeface="Arial" charset="0"/>
              <a:ea typeface="新細明體" charset="-12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418654"/>
            <a:ext cx="8229600" cy="706090"/>
          </a:xfrm>
        </p:spPr>
        <p:txBody>
          <a:bodyPr>
            <a:normAutofit fontScale="90000"/>
          </a:bodyPr>
          <a:lstStyle/>
          <a:p>
            <a:pPr marL="273050" indent="-273050" eaLnBrk="1" hangingPunct="1">
              <a:spcBef>
                <a:spcPct val="20000"/>
              </a:spcBef>
              <a:buClr>
                <a:schemeClr val="accent1"/>
              </a:buClr>
              <a:defRPr/>
            </a:pPr>
            <a:r>
              <a:rPr lang="en-US" altLang="zh-TW" sz="3200" dirty="0" smtClean="0">
                <a:solidFill>
                  <a:srgbClr val="322F2A"/>
                </a:solidFill>
                <a:latin typeface="Trebuchet MS" pitchFamily="34" charset="0"/>
              </a:rPr>
              <a:t>2016</a:t>
            </a:r>
            <a:r>
              <a:rPr lang="zh-TW" altLang="en-US" sz="3200" dirty="0" smtClean="0">
                <a:solidFill>
                  <a:srgbClr val="322F2A"/>
                </a:solidFill>
                <a:latin typeface="Trebuchet MS" pitchFamily="34" charset="0"/>
              </a:rPr>
              <a:t>實習單位名單</a:t>
            </a:r>
            <a:r>
              <a:rPr lang="en-US" altLang="zh-TW" sz="2400" dirty="0" smtClean="0">
                <a:solidFill>
                  <a:schemeClr val="tx2"/>
                </a:solidFill>
                <a:latin typeface="+mn-lt"/>
                <a:ea typeface="+mn-ea"/>
                <a:cs typeface="+mn-cs"/>
              </a:rPr>
              <a:t/>
            </a:r>
            <a:br>
              <a:rPr lang="en-US" altLang="zh-TW" sz="2400" dirty="0" smtClean="0">
                <a:solidFill>
                  <a:schemeClr val="tx2"/>
                </a:solidFill>
                <a:latin typeface="+mn-lt"/>
                <a:ea typeface="+mn-ea"/>
                <a:cs typeface="+mn-cs"/>
              </a:rPr>
            </a:br>
            <a:endParaRPr lang="zh-TW" altLang="en-US" sz="2400" dirty="0" smtClean="0">
              <a:solidFill>
                <a:schemeClr val="tx2"/>
              </a:solidFill>
              <a:latin typeface="+mn-lt"/>
              <a:ea typeface="+mn-ea"/>
              <a:cs typeface="+mn-cs"/>
            </a:endParaRPr>
          </a:p>
        </p:txBody>
      </p:sp>
      <p:sp>
        <p:nvSpPr>
          <p:cNvPr id="2287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3A444FCA-0C67-4912-9AD3-EF4CE357B41D}" type="slidenum">
              <a:rPr lang="en-US" altLang="zh-TW" sz="1200" smtClean="0">
                <a:latin typeface="Arial" charset="0"/>
                <a:ea typeface="新細明體" charset="-120"/>
              </a:rPr>
              <a:pPr eaLnBrk="1" hangingPunct="1">
                <a:spcBef>
                  <a:spcPct val="0"/>
                </a:spcBef>
                <a:buClrTx/>
                <a:buFontTx/>
                <a:buNone/>
              </a:pPr>
              <a:t>10</a:t>
            </a:fld>
            <a:endParaRPr lang="en-US" altLang="zh-TW" sz="1200" smtClean="0">
              <a:latin typeface="Arial" charset="0"/>
              <a:ea typeface="新細明體"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79914"/>
            <a:ext cx="8537216" cy="5025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學員錄取概況</a:t>
            </a:r>
          </a:p>
        </p:txBody>
      </p:sp>
      <p:sp>
        <p:nvSpPr>
          <p:cNvPr id="3" name="內容版面配置區 2"/>
          <p:cNvSpPr>
            <a:spLocks noGrp="1"/>
          </p:cNvSpPr>
          <p:nvPr>
            <p:ph idx="1"/>
          </p:nvPr>
        </p:nvSpPr>
        <p:spPr>
          <a:xfrm>
            <a:off x="457200" y="1600200"/>
            <a:ext cx="8229600" cy="4637088"/>
          </a:xfrm>
        </p:spPr>
        <p:txBody>
          <a:bodyPr/>
          <a:lstStyle/>
          <a:p>
            <a:pPr eaLnBrk="1" hangingPunct="1">
              <a:lnSpc>
                <a:spcPct val="150000"/>
              </a:lnSpc>
              <a:buClr>
                <a:schemeClr val="tx1"/>
              </a:buClr>
              <a:buFont typeface="Wingdings" pitchFamily="2" charset="2"/>
              <a:buChar char="l"/>
            </a:pPr>
            <a:r>
              <a:rPr lang="en-US" altLang="zh-TW" sz="2100" dirty="0">
                <a:solidFill>
                  <a:schemeClr val="tx1"/>
                </a:solidFill>
                <a:latin typeface="標楷體" pitchFamily="65" charset="-120"/>
                <a:ea typeface="標楷體" pitchFamily="65" charset="-120"/>
              </a:rPr>
              <a:t>2016</a:t>
            </a:r>
            <a:r>
              <a:rPr lang="zh-TW" altLang="en-US" sz="2100" dirty="0">
                <a:solidFill>
                  <a:schemeClr val="tx1"/>
                </a:solidFill>
                <a:latin typeface="標楷體" pitchFamily="65" charset="-120"/>
                <a:ea typeface="標楷體" pitchFamily="65" charset="-120"/>
              </a:rPr>
              <a:t>年</a:t>
            </a:r>
            <a:r>
              <a:rPr lang="en-US" altLang="zh-TW" sz="2100" dirty="0">
                <a:solidFill>
                  <a:schemeClr val="tx1"/>
                </a:solidFill>
                <a:latin typeface="標楷體" pitchFamily="65" charset="-120"/>
                <a:ea typeface="標楷體" pitchFamily="65" charset="-120"/>
              </a:rPr>
              <a:t>4</a:t>
            </a:r>
            <a:r>
              <a:rPr lang="zh-TW" altLang="en-US" sz="2100" dirty="0">
                <a:solidFill>
                  <a:schemeClr val="tx1"/>
                </a:solidFill>
                <a:latin typeface="標楷體" pitchFamily="65" charset="-120"/>
                <a:ea typeface="標楷體" pitchFamily="65" charset="-120"/>
              </a:rPr>
              <a:t>月</a:t>
            </a:r>
            <a:r>
              <a:rPr lang="en-US" altLang="zh-TW" sz="2100" dirty="0">
                <a:solidFill>
                  <a:schemeClr val="tx1"/>
                </a:solidFill>
                <a:latin typeface="標楷體" pitchFamily="65" charset="-120"/>
                <a:ea typeface="標楷體" pitchFamily="65" charset="-120"/>
              </a:rPr>
              <a:t>7</a:t>
            </a:r>
            <a:r>
              <a:rPr lang="zh-TW" altLang="en-US" sz="2100" dirty="0">
                <a:solidFill>
                  <a:schemeClr val="tx1"/>
                </a:solidFill>
                <a:latin typeface="標楷體" pitchFamily="65" charset="-120"/>
                <a:ea typeface="標楷體" pitchFamily="65" charset="-120"/>
              </a:rPr>
              <a:t>日公告第一次錄取名單</a:t>
            </a:r>
            <a:endParaRPr lang="en-US" altLang="zh-TW" sz="2100" dirty="0">
              <a:solidFill>
                <a:schemeClr val="tx1"/>
              </a:solidFill>
              <a:latin typeface="標楷體" pitchFamily="65" charset="-120"/>
              <a:ea typeface="標楷體" pitchFamily="65" charset="-120"/>
            </a:endParaRPr>
          </a:p>
          <a:p>
            <a:pPr marL="885825" lvl="1" indent="-342900" eaLnBrk="1" hangingPunct="1">
              <a:lnSpc>
                <a:spcPct val="150000"/>
              </a:lnSpc>
              <a:buClr>
                <a:schemeClr val="tx1"/>
              </a:buClr>
              <a:buSzPct val="60000"/>
              <a:buFont typeface="Wingdings" pitchFamily="2" charset="2"/>
              <a:buChar char="u"/>
            </a:pPr>
            <a:r>
              <a:rPr lang="zh-TW" altLang="en-US" sz="1800" dirty="0">
                <a:latin typeface="標楷體" pitchFamily="65" charset="-120"/>
                <a:ea typeface="標楷體" pitchFamily="65" charset="-120"/>
              </a:rPr>
              <a:t>共計錄取</a:t>
            </a:r>
            <a:r>
              <a:rPr lang="en-US" altLang="zh-TW" sz="1800" dirty="0">
                <a:latin typeface="標楷體" pitchFamily="65" charset="-120"/>
                <a:ea typeface="標楷體" pitchFamily="65" charset="-120"/>
              </a:rPr>
              <a:t>305</a:t>
            </a:r>
            <a:r>
              <a:rPr lang="zh-TW" altLang="en-US" sz="1800" dirty="0">
                <a:latin typeface="標楷體" pitchFamily="65" charset="-120"/>
                <a:ea typeface="標楷體" pitchFamily="65" charset="-120"/>
              </a:rPr>
              <a:t>人，學員回覆確認參加</a:t>
            </a:r>
            <a:r>
              <a:rPr lang="en-US" altLang="zh-TW" sz="1800" dirty="0">
                <a:solidFill>
                  <a:srgbClr val="FF0000"/>
                </a:solidFill>
                <a:latin typeface="標楷體" pitchFamily="65" charset="-120"/>
                <a:ea typeface="標楷體" pitchFamily="65" charset="-120"/>
              </a:rPr>
              <a:t>240</a:t>
            </a:r>
            <a:r>
              <a:rPr lang="zh-TW" altLang="en-US" sz="1800" dirty="0">
                <a:latin typeface="標楷體" pitchFamily="65" charset="-120"/>
                <a:ea typeface="標楷體" pitchFamily="65" charset="-120"/>
              </a:rPr>
              <a:t>人。</a:t>
            </a:r>
            <a:endParaRPr lang="en-US" altLang="zh-TW" sz="1800" dirty="0">
              <a:latin typeface="標楷體" pitchFamily="65" charset="-120"/>
              <a:ea typeface="標楷體" pitchFamily="65" charset="-120"/>
            </a:endParaRPr>
          </a:p>
          <a:p>
            <a:pPr marL="885825" lvl="1" indent="-342900" eaLnBrk="1" hangingPunct="1">
              <a:lnSpc>
                <a:spcPct val="150000"/>
              </a:lnSpc>
              <a:buClr>
                <a:schemeClr val="tx1"/>
              </a:buClr>
              <a:buSzPct val="60000"/>
              <a:buFont typeface="Wingdings" pitchFamily="2" charset="2"/>
              <a:buChar char="u"/>
            </a:pPr>
            <a:r>
              <a:rPr lang="zh-TW" altLang="en-US" sz="1800" dirty="0">
                <a:latin typeface="標楷體" pitchFamily="65" charset="-120"/>
                <a:ea typeface="標楷體" pitchFamily="65" charset="-120"/>
              </a:rPr>
              <a:t>含國外學員</a:t>
            </a:r>
            <a:r>
              <a:rPr lang="en-US" altLang="zh-TW" sz="1800" dirty="0">
                <a:latin typeface="標楷體" pitchFamily="65" charset="-120"/>
                <a:ea typeface="標楷體" pitchFamily="65" charset="-120"/>
              </a:rPr>
              <a:t>237</a:t>
            </a:r>
            <a:r>
              <a:rPr lang="zh-TW" altLang="en-US" sz="1800" dirty="0">
                <a:latin typeface="標楷體" pitchFamily="65" charset="-120"/>
                <a:ea typeface="標楷體" pitchFamily="65" charset="-120"/>
              </a:rPr>
              <a:t>人、國內學員</a:t>
            </a:r>
            <a:r>
              <a:rPr lang="en-US" altLang="zh-TW" sz="1800" dirty="0">
                <a:latin typeface="標楷體" pitchFamily="65" charset="-120"/>
                <a:ea typeface="標楷體" pitchFamily="65" charset="-120"/>
              </a:rPr>
              <a:t>3</a:t>
            </a:r>
            <a:r>
              <a:rPr lang="zh-TW" altLang="en-US" sz="1800" dirty="0">
                <a:latin typeface="標楷體" pitchFamily="65" charset="-120"/>
                <a:ea typeface="標楷體" pitchFamily="65" charset="-120"/>
              </a:rPr>
              <a:t>人。</a:t>
            </a:r>
            <a:endParaRPr lang="en-US" altLang="zh-TW" sz="1800" dirty="0">
              <a:latin typeface="標楷體" pitchFamily="65" charset="-120"/>
              <a:ea typeface="標楷體" pitchFamily="65" charset="-120"/>
            </a:endParaRPr>
          </a:p>
          <a:p>
            <a:pPr eaLnBrk="1" hangingPunct="1">
              <a:lnSpc>
                <a:spcPct val="150000"/>
              </a:lnSpc>
              <a:buClr>
                <a:schemeClr val="tx1"/>
              </a:buClr>
              <a:buFont typeface="Wingdings" pitchFamily="2" charset="2"/>
              <a:buChar char="l"/>
            </a:pPr>
            <a:r>
              <a:rPr lang="en-US" altLang="zh-TW" sz="2100" dirty="0">
                <a:solidFill>
                  <a:schemeClr val="tx1"/>
                </a:solidFill>
                <a:latin typeface="標楷體" pitchFamily="65" charset="-120"/>
                <a:ea typeface="標楷體" pitchFamily="65" charset="-120"/>
              </a:rPr>
              <a:t>2016</a:t>
            </a:r>
            <a:r>
              <a:rPr lang="zh-TW" altLang="en-US" sz="2100" dirty="0">
                <a:solidFill>
                  <a:schemeClr val="tx1"/>
                </a:solidFill>
                <a:latin typeface="標楷體" pitchFamily="65" charset="-120"/>
                <a:ea typeface="標楷體" pitchFamily="65" charset="-120"/>
              </a:rPr>
              <a:t>年</a:t>
            </a:r>
            <a:r>
              <a:rPr lang="en-US" altLang="zh-TW" sz="2100" dirty="0">
                <a:solidFill>
                  <a:schemeClr val="tx1"/>
                </a:solidFill>
                <a:latin typeface="標楷體" pitchFamily="65" charset="-120"/>
                <a:ea typeface="標楷體" pitchFamily="65" charset="-120"/>
              </a:rPr>
              <a:t>4</a:t>
            </a:r>
            <a:r>
              <a:rPr lang="zh-TW" altLang="en-US" sz="2100" dirty="0">
                <a:solidFill>
                  <a:schemeClr val="tx1"/>
                </a:solidFill>
                <a:latin typeface="標楷體" pitchFamily="65" charset="-120"/>
                <a:ea typeface="標楷體" pitchFamily="65" charset="-120"/>
              </a:rPr>
              <a:t>月</a:t>
            </a:r>
            <a:r>
              <a:rPr lang="en-US" altLang="zh-TW" sz="2100" dirty="0">
                <a:solidFill>
                  <a:schemeClr val="tx1"/>
                </a:solidFill>
                <a:latin typeface="標楷體" pitchFamily="65" charset="-120"/>
                <a:ea typeface="標楷體" pitchFamily="65" charset="-120"/>
              </a:rPr>
              <a:t>27</a:t>
            </a:r>
            <a:r>
              <a:rPr lang="zh-TW" altLang="en-US" sz="2100" dirty="0">
                <a:solidFill>
                  <a:schemeClr val="tx1"/>
                </a:solidFill>
                <a:latin typeface="標楷體" pitchFamily="65" charset="-120"/>
                <a:ea typeface="標楷體" pitchFamily="65" charset="-120"/>
              </a:rPr>
              <a:t>日公告第二次錄取名單</a:t>
            </a:r>
            <a:endParaRPr lang="en-US" altLang="zh-TW" sz="2100" dirty="0">
              <a:solidFill>
                <a:schemeClr val="tx1"/>
              </a:solidFill>
              <a:latin typeface="標楷體" pitchFamily="65" charset="-120"/>
              <a:ea typeface="標楷體" pitchFamily="65" charset="-120"/>
            </a:endParaRPr>
          </a:p>
          <a:p>
            <a:pPr marL="885825" lvl="1" indent="-342900" eaLnBrk="1" hangingPunct="1">
              <a:lnSpc>
                <a:spcPct val="150000"/>
              </a:lnSpc>
              <a:buClr>
                <a:schemeClr val="tx1"/>
              </a:buClr>
              <a:buSzPct val="60000"/>
              <a:buFont typeface="Wingdings" pitchFamily="2" charset="2"/>
              <a:buChar char="u"/>
            </a:pPr>
            <a:r>
              <a:rPr lang="zh-TW" altLang="en-US" sz="1800" dirty="0">
                <a:latin typeface="標楷體" pitchFamily="65" charset="-120"/>
                <a:ea typeface="標楷體" pitchFamily="65" charset="-120"/>
              </a:rPr>
              <a:t>共計錄取</a:t>
            </a:r>
            <a:r>
              <a:rPr lang="en-US" altLang="zh-TW" sz="1800" dirty="0">
                <a:latin typeface="標楷體" pitchFamily="65" charset="-120"/>
                <a:ea typeface="標楷體" pitchFamily="65" charset="-120"/>
              </a:rPr>
              <a:t>33</a:t>
            </a:r>
            <a:r>
              <a:rPr lang="zh-TW" altLang="en-US" sz="1800" dirty="0">
                <a:latin typeface="標楷體" pitchFamily="65" charset="-120"/>
                <a:ea typeface="標楷體" pitchFamily="65" charset="-120"/>
              </a:rPr>
              <a:t>人，學員回覆確認參加</a:t>
            </a:r>
            <a:r>
              <a:rPr lang="en-US" altLang="zh-TW" sz="1800" dirty="0">
                <a:solidFill>
                  <a:srgbClr val="FF0000"/>
                </a:solidFill>
                <a:latin typeface="標楷體" pitchFamily="65" charset="-120"/>
                <a:ea typeface="標楷體" pitchFamily="65" charset="-120"/>
              </a:rPr>
              <a:t>20</a:t>
            </a:r>
            <a:r>
              <a:rPr lang="zh-TW" altLang="en-US" sz="1800" dirty="0">
                <a:latin typeface="標楷體" pitchFamily="65" charset="-120"/>
                <a:ea typeface="標楷體" pitchFamily="65" charset="-120"/>
              </a:rPr>
              <a:t>人。</a:t>
            </a:r>
            <a:endParaRPr lang="en-US" altLang="zh-TW" sz="1800" dirty="0">
              <a:latin typeface="標楷體" pitchFamily="65" charset="-120"/>
              <a:ea typeface="標楷體" pitchFamily="65" charset="-120"/>
            </a:endParaRPr>
          </a:p>
          <a:p>
            <a:pPr marL="885825" lvl="1" indent="-342900" eaLnBrk="1" hangingPunct="1">
              <a:lnSpc>
                <a:spcPct val="150000"/>
              </a:lnSpc>
              <a:buClr>
                <a:schemeClr val="tx1"/>
              </a:buClr>
              <a:buSzPct val="60000"/>
              <a:buFont typeface="Wingdings" pitchFamily="2" charset="2"/>
              <a:buChar char="u"/>
            </a:pPr>
            <a:r>
              <a:rPr lang="zh-TW" altLang="en-US" sz="1800" dirty="0">
                <a:latin typeface="標楷體" pitchFamily="65" charset="-120"/>
                <a:ea typeface="標楷體" pitchFamily="65" charset="-120"/>
              </a:rPr>
              <a:t>含國外學員</a:t>
            </a:r>
            <a:r>
              <a:rPr lang="en-US" altLang="zh-TW" sz="1800" dirty="0">
                <a:latin typeface="標楷體" pitchFamily="65" charset="-120"/>
                <a:ea typeface="標楷體" pitchFamily="65" charset="-120"/>
              </a:rPr>
              <a:t>19</a:t>
            </a:r>
            <a:r>
              <a:rPr lang="zh-TW" altLang="en-US" sz="1800" dirty="0">
                <a:latin typeface="標楷體" pitchFamily="65" charset="-120"/>
                <a:ea typeface="標楷體" pitchFamily="65" charset="-120"/>
              </a:rPr>
              <a:t>人、國內學員</a:t>
            </a:r>
            <a:r>
              <a:rPr lang="en-US" altLang="zh-TW" sz="1800" dirty="0">
                <a:latin typeface="標楷體" pitchFamily="65" charset="-120"/>
                <a:ea typeface="標楷體" pitchFamily="65" charset="-120"/>
              </a:rPr>
              <a:t>1</a:t>
            </a:r>
            <a:r>
              <a:rPr lang="zh-TW" altLang="en-US" sz="1800" dirty="0">
                <a:latin typeface="標楷體" pitchFamily="65" charset="-120"/>
                <a:ea typeface="標楷體" pitchFamily="65" charset="-120"/>
              </a:rPr>
              <a:t>人。</a:t>
            </a:r>
            <a:endParaRPr lang="en-US" altLang="zh-TW" sz="1800" dirty="0">
              <a:latin typeface="標楷體" pitchFamily="65" charset="-120"/>
              <a:ea typeface="標楷體" pitchFamily="65" charset="-120"/>
            </a:endParaRPr>
          </a:p>
          <a:p>
            <a:pPr eaLnBrk="1" hangingPunct="1">
              <a:lnSpc>
                <a:spcPct val="150000"/>
              </a:lnSpc>
              <a:buClr>
                <a:schemeClr val="tx1"/>
              </a:buClr>
              <a:buSzPct val="100000"/>
              <a:buFont typeface="Wingdings" pitchFamily="2" charset="2"/>
              <a:buChar char="l"/>
            </a:pPr>
            <a:r>
              <a:rPr lang="en-US" altLang="zh-TW" sz="2100" dirty="0">
                <a:solidFill>
                  <a:schemeClr val="tx1"/>
                </a:solidFill>
                <a:latin typeface="標楷體" pitchFamily="65" charset="-120"/>
                <a:ea typeface="標楷體" pitchFamily="65" charset="-120"/>
              </a:rPr>
              <a:t>2016</a:t>
            </a:r>
            <a:r>
              <a:rPr lang="zh-TW" altLang="en-US" sz="2100" dirty="0">
                <a:solidFill>
                  <a:schemeClr val="tx1"/>
                </a:solidFill>
                <a:latin typeface="標楷體" pitchFamily="65" charset="-120"/>
                <a:ea typeface="標楷體" pitchFamily="65" charset="-120"/>
              </a:rPr>
              <a:t>年度學員實際參加人數為</a:t>
            </a:r>
            <a:r>
              <a:rPr lang="en-US" altLang="zh-TW" sz="2100" dirty="0">
                <a:solidFill>
                  <a:srgbClr val="FF0000"/>
                </a:solidFill>
                <a:latin typeface="標楷體" pitchFamily="65" charset="-120"/>
                <a:ea typeface="標楷體" pitchFamily="65" charset="-120"/>
              </a:rPr>
              <a:t>246</a:t>
            </a:r>
            <a:r>
              <a:rPr lang="zh-TW" altLang="en-US" sz="2100" dirty="0">
                <a:solidFill>
                  <a:schemeClr val="tx1"/>
                </a:solidFill>
                <a:latin typeface="標楷體" pitchFamily="65" charset="-120"/>
                <a:ea typeface="標楷體" pitchFamily="65" charset="-120"/>
              </a:rPr>
              <a:t>人</a:t>
            </a:r>
            <a:endParaRPr lang="en-US" altLang="zh-TW" sz="2100" dirty="0">
              <a:solidFill>
                <a:schemeClr val="tx1"/>
              </a:solidFill>
              <a:latin typeface="標楷體" pitchFamily="65" charset="-120"/>
              <a:ea typeface="標楷體" pitchFamily="65" charset="-120"/>
            </a:endParaRPr>
          </a:p>
          <a:p>
            <a:pPr marL="885825" lvl="1" indent="-342900" eaLnBrk="1" hangingPunct="1">
              <a:lnSpc>
                <a:spcPct val="150000"/>
              </a:lnSpc>
              <a:buClr>
                <a:schemeClr val="tx1"/>
              </a:buClr>
              <a:buSzPct val="60000"/>
              <a:buFont typeface="Wingdings" pitchFamily="2" charset="2"/>
              <a:buChar char="u"/>
            </a:pPr>
            <a:r>
              <a:rPr lang="zh-TW" altLang="en-US" sz="1800" dirty="0">
                <a:latin typeface="標楷體" pitchFamily="65" charset="-120"/>
                <a:ea typeface="標楷體" pitchFamily="65" charset="-120"/>
              </a:rPr>
              <a:t>含國外學員</a:t>
            </a:r>
            <a:r>
              <a:rPr lang="en-US" altLang="zh-TW" sz="1800" dirty="0">
                <a:latin typeface="標楷體" pitchFamily="65" charset="-120"/>
                <a:ea typeface="標楷體" pitchFamily="65" charset="-120"/>
              </a:rPr>
              <a:t>242</a:t>
            </a:r>
            <a:r>
              <a:rPr lang="zh-TW" altLang="en-US" sz="1800" dirty="0">
                <a:latin typeface="標楷體" pitchFamily="65" charset="-120"/>
                <a:ea typeface="標楷體" pitchFamily="65" charset="-120"/>
              </a:rPr>
              <a:t>人、國內學員</a:t>
            </a:r>
            <a:r>
              <a:rPr lang="en-US" altLang="zh-TW" sz="1800" dirty="0">
                <a:latin typeface="標楷體" pitchFamily="65" charset="-120"/>
                <a:ea typeface="標楷體" pitchFamily="65" charset="-120"/>
              </a:rPr>
              <a:t>4</a:t>
            </a:r>
            <a:r>
              <a:rPr lang="zh-TW" altLang="en-US" sz="1800" dirty="0">
                <a:latin typeface="標楷體" pitchFamily="65" charset="-120"/>
                <a:ea typeface="標楷體" pitchFamily="65" charset="-120"/>
              </a:rPr>
              <a:t>人。</a:t>
            </a:r>
          </a:p>
        </p:txBody>
      </p:sp>
      <p:sp>
        <p:nvSpPr>
          <p:cNvPr id="23556"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02D12980-3837-43B4-A5CE-AE9FC56F36DC}" type="slidenum">
              <a:rPr lang="en-US" altLang="zh-TW" sz="1200" smtClean="0">
                <a:latin typeface="Arial" charset="0"/>
                <a:ea typeface="新細明體" charset="-120"/>
              </a:rPr>
              <a:pPr eaLnBrk="1" hangingPunct="1">
                <a:spcBef>
                  <a:spcPct val="0"/>
                </a:spcBef>
                <a:buClrTx/>
                <a:buFontTx/>
                <a:buNone/>
              </a:pPr>
              <a:t>11</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926976"/>
          </a:xfrm>
        </p:spPr>
        <p:txBody>
          <a:bodyPr/>
          <a:lstStyle/>
          <a:p>
            <a:pPr>
              <a:defRPr/>
            </a:pPr>
            <a:r>
              <a:rPr lang="en-US" altLang="zh-TW" sz="3200" dirty="0" smtClean="0">
                <a:solidFill>
                  <a:srgbClr val="322F2A"/>
                </a:solidFill>
                <a:latin typeface="Trebuchet MS" pitchFamily="34" charset="0"/>
              </a:rPr>
              <a:t>2016</a:t>
            </a:r>
            <a:r>
              <a:rPr lang="zh-TW" altLang="en-US" sz="3200" dirty="0" smtClean="0">
                <a:solidFill>
                  <a:srgbClr val="322F2A"/>
                </a:solidFill>
                <a:latin typeface="Trebuchet MS" pitchFamily="34" charset="0"/>
              </a:rPr>
              <a:t>人數統計數據</a:t>
            </a:r>
          </a:p>
        </p:txBody>
      </p:sp>
      <p:sp>
        <p:nvSpPr>
          <p:cNvPr id="24579"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BED0FF0C-D6BC-4DD1-8B8C-52741D7161E3}" type="slidenum">
              <a:rPr lang="en-US" altLang="zh-TW" sz="1200" smtClean="0">
                <a:latin typeface="Arial" charset="0"/>
                <a:ea typeface="新細明體" charset="-120"/>
              </a:rPr>
              <a:pPr eaLnBrk="1" hangingPunct="1">
                <a:spcBef>
                  <a:spcPct val="0"/>
                </a:spcBef>
                <a:buClrTx/>
                <a:buFontTx/>
                <a:buNone/>
              </a:pPr>
              <a:t>12</a:t>
            </a:fld>
            <a:endParaRPr lang="en-US" altLang="zh-TW" sz="1200" smtClean="0">
              <a:latin typeface="Arial" charset="0"/>
              <a:ea typeface="新細明體" charset="-120"/>
            </a:endParaRPr>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8047004" cy="49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782960"/>
          </a:xfrm>
        </p:spPr>
        <p:txBody>
          <a:bodyPr/>
          <a:lstStyle/>
          <a:p>
            <a:pPr>
              <a:defRPr/>
            </a:pPr>
            <a:r>
              <a:rPr lang="zh-TW" altLang="en-US" sz="3200" dirty="0" smtClean="0">
                <a:solidFill>
                  <a:srgbClr val="322F2A"/>
                </a:solidFill>
                <a:latin typeface="Trebuchet MS" pitchFamily="34" charset="0"/>
              </a:rPr>
              <a:t>實習費用</a:t>
            </a:r>
          </a:p>
        </p:txBody>
      </p:sp>
      <p:sp>
        <p:nvSpPr>
          <p:cNvPr id="3" name="內容版面配置區 2"/>
          <p:cNvSpPr>
            <a:spLocks noGrp="1"/>
          </p:cNvSpPr>
          <p:nvPr>
            <p:ph idx="1"/>
          </p:nvPr>
        </p:nvSpPr>
        <p:spPr>
          <a:xfrm>
            <a:off x="457200" y="1124744"/>
            <a:ext cx="8229600" cy="5001419"/>
          </a:xfrm>
        </p:spPr>
        <p:txBody>
          <a:bodyPr/>
          <a:lstStyle/>
          <a:p>
            <a:pPr eaLnBrk="1" hangingPunct="1">
              <a:buClr>
                <a:schemeClr val="accent1"/>
              </a:buClr>
              <a:buFont typeface="Wingdings" pitchFamily="2" charset="2"/>
              <a:buChar char="n"/>
              <a:defRPr/>
            </a:pPr>
            <a:r>
              <a:rPr lang="zh-TW" altLang="en-US" b="1" dirty="0" smtClean="0"/>
              <a:t>生活補助金</a:t>
            </a:r>
            <a:r>
              <a:rPr lang="zh-TW" altLang="en-US" b="1" dirty="0" smtClean="0">
                <a:solidFill>
                  <a:srgbClr val="2914C6"/>
                </a:solidFill>
              </a:rPr>
              <a:t>（均免稅）</a:t>
            </a:r>
          </a:p>
          <a:p>
            <a:pPr lvl="1" eaLnBrk="1" hangingPunct="1">
              <a:buClr>
                <a:schemeClr val="tx1">
                  <a:lumMod val="50000"/>
                  <a:lumOff val="50000"/>
                </a:schemeClr>
              </a:buClr>
              <a:defRPr/>
            </a:pPr>
            <a:r>
              <a:rPr lang="zh-TW" altLang="en-US" dirty="0" smtClean="0">
                <a:latin typeface="+mj-ea"/>
                <a:ea typeface="+mj-ea"/>
              </a:rPr>
              <a:t>學員生活補助金折合新台幣</a:t>
            </a:r>
            <a:r>
              <a:rPr lang="en-US" altLang="zh-TW" dirty="0" smtClean="0">
                <a:latin typeface="+mj-ea"/>
                <a:ea typeface="+mj-ea"/>
              </a:rPr>
              <a:t>NT$600</a:t>
            </a:r>
            <a:r>
              <a:rPr lang="zh-TW" altLang="en-US" dirty="0" smtClean="0">
                <a:latin typeface="+mj-ea"/>
                <a:ea typeface="+mj-ea"/>
              </a:rPr>
              <a:t>元</a:t>
            </a:r>
            <a:r>
              <a:rPr lang="en-US" altLang="zh-TW" dirty="0" smtClean="0">
                <a:latin typeface="+mj-ea"/>
                <a:ea typeface="+mj-ea"/>
              </a:rPr>
              <a:t>/</a:t>
            </a:r>
            <a:r>
              <a:rPr lang="zh-TW" altLang="en-US" dirty="0" smtClean="0">
                <a:latin typeface="+mj-ea"/>
                <a:ea typeface="+mj-ea"/>
              </a:rPr>
              <a:t>日</a:t>
            </a:r>
            <a:r>
              <a:rPr lang="en-US" altLang="zh-TW" dirty="0" smtClean="0"/>
              <a:t/>
            </a:r>
            <a:br>
              <a:rPr lang="en-US" altLang="zh-TW" dirty="0" smtClean="0"/>
            </a:br>
            <a:r>
              <a:rPr lang="zh-TW" altLang="en-US" dirty="0" smtClean="0">
                <a:latin typeface="+mj-ea"/>
                <a:ea typeface="+mj-ea"/>
              </a:rPr>
              <a:t>全程實習者共計</a:t>
            </a:r>
            <a:r>
              <a:rPr lang="en-US" altLang="zh-TW" dirty="0" smtClean="0">
                <a:latin typeface="+mj-ea"/>
                <a:ea typeface="+mj-ea"/>
              </a:rPr>
              <a:t>NT$30,000</a:t>
            </a:r>
            <a:r>
              <a:rPr lang="zh-TW" altLang="en-US" dirty="0" smtClean="0">
                <a:latin typeface="+mj-ea"/>
                <a:ea typeface="+mj-ea"/>
              </a:rPr>
              <a:t>元</a:t>
            </a:r>
            <a:r>
              <a:rPr lang="zh-TW" altLang="en-US" b="1" dirty="0" smtClean="0">
                <a:solidFill>
                  <a:srgbClr val="00B0F0"/>
                </a:solidFill>
              </a:rPr>
              <a:t>（以</a:t>
            </a:r>
            <a:r>
              <a:rPr lang="en-US" altLang="zh-TW" b="1" dirty="0" smtClean="0">
                <a:solidFill>
                  <a:srgbClr val="00B0F0"/>
                </a:solidFill>
              </a:rPr>
              <a:t>50</a:t>
            </a:r>
            <a:r>
              <a:rPr lang="zh-TW" altLang="en-US" b="1" dirty="0" smtClean="0">
                <a:solidFill>
                  <a:srgbClr val="00B0F0"/>
                </a:solidFill>
              </a:rPr>
              <a:t>天為例，不含</a:t>
            </a:r>
            <a:r>
              <a:rPr lang="en-US" altLang="zh-TW" b="1" dirty="0" smtClean="0">
                <a:solidFill>
                  <a:srgbClr val="00B0F0"/>
                </a:solidFill>
              </a:rPr>
              <a:t>4</a:t>
            </a:r>
            <a:r>
              <a:rPr lang="zh-TW" altLang="en-US" b="1" dirty="0" smtClean="0">
                <a:solidFill>
                  <a:srgbClr val="00B0F0"/>
                </a:solidFill>
              </a:rPr>
              <a:t>天團訓）</a:t>
            </a:r>
            <a:endParaRPr lang="en-US" altLang="zh-TW" b="1" dirty="0" smtClean="0">
              <a:solidFill>
                <a:srgbClr val="00B0F0"/>
              </a:solidFill>
            </a:endParaRPr>
          </a:p>
          <a:p>
            <a:pPr lvl="1" eaLnBrk="1" hangingPunct="1">
              <a:buClr>
                <a:schemeClr val="tx1">
                  <a:lumMod val="50000"/>
                  <a:lumOff val="50000"/>
                </a:schemeClr>
              </a:buClr>
              <a:defRPr/>
            </a:pPr>
            <a:r>
              <a:rPr lang="zh-TW" altLang="en-US" dirty="0" smtClean="0">
                <a:latin typeface="+mj-ea"/>
                <a:ea typeface="+mj-ea"/>
              </a:rPr>
              <a:t>交通補助費：</a:t>
            </a:r>
            <a:r>
              <a:rPr lang="zh-TW" altLang="en-US" b="1" dirty="0" smtClean="0">
                <a:latin typeface="+mj-ea"/>
                <a:ea typeface="+mj-ea"/>
              </a:rPr>
              <a:t>國外</a:t>
            </a:r>
            <a:r>
              <a:rPr lang="zh-TW" altLang="en-US" dirty="0" smtClean="0">
                <a:latin typeface="+mj-ea"/>
                <a:ea typeface="+mj-ea"/>
              </a:rPr>
              <a:t>學員每人</a:t>
            </a:r>
            <a:r>
              <a:rPr lang="en-US" altLang="zh-TW" dirty="0" smtClean="0">
                <a:latin typeface="+mj-ea"/>
                <a:ea typeface="+mj-ea"/>
              </a:rPr>
              <a:t>NT$10,000</a:t>
            </a:r>
            <a:r>
              <a:rPr lang="en-US" altLang="zh-TW" b="1" dirty="0">
                <a:solidFill>
                  <a:srgbClr val="00B0F0"/>
                </a:solidFill>
              </a:rPr>
              <a:t>(</a:t>
            </a:r>
            <a:r>
              <a:rPr lang="zh-TW" altLang="zh-TW" b="1" dirty="0">
                <a:solidFill>
                  <a:srgbClr val="00B0F0"/>
                </a:solidFill>
              </a:rPr>
              <a:t>發放條件為最後</a:t>
            </a:r>
            <a:r>
              <a:rPr lang="en-US" altLang="zh-TW" b="1" dirty="0">
                <a:solidFill>
                  <a:srgbClr val="00B0F0"/>
                </a:solidFill>
              </a:rPr>
              <a:t>1</a:t>
            </a:r>
            <a:r>
              <a:rPr lang="zh-TW" altLang="zh-TW" b="1" dirty="0">
                <a:solidFill>
                  <a:srgbClr val="00B0F0"/>
                </a:solidFill>
              </a:rPr>
              <a:t>週學員仍於原實習單位實習且合於相關規定者，若學員提前離開實習，則視為自動放棄該交通機票補助費，事後不得以任何理由要求發放</a:t>
            </a:r>
            <a:r>
              <a:rPr lang="en-US" altLang="zh-TW" sz="2400" b="1" dirty="0" smtClean="0">
                <a:solidFill>
                  <a:srgbClr val="2914C6"/>
                </a:solidFill>
              </a:rPr>
              <a:t>)</a:t>
            </a:r>
            <a:endParaRPr lang="zh-TW" altLang="en-US" sz="2400" b="1" dirty="0">
              <a:solidFill>
                <a:srgbClr val="2914C6"/>
              </a:solidFill>
            </a:endParaRPr>
          </a:p>
          <a:p>
            <a:pPr lvl="1" eaLnBrk="1" hangingPunct="1">
              <a:buClr>
                <a:schemeClr val="tx1">
                  <a:lumMod val="50000"/>
                  <a:lumOff val="50000"/>
                </a:schemeClr>
              </a:buClr>
              <a:defRPr/>
            </a:pPr>
            <a:r>
              <a:rPr lang="zh-TW" altLang="en-US" u="sng" dirty="0" smtClean="0">
                <a:solidFill>
                  <a:srgbClr val="FF0000"/>
                </a:solidFill>
                <a:latin typeface="+mj-ea"/>
                <a:ea typeface="+mj-ea"/>
              </a:rPr>
              <a:t>以上金額由科技部委由國家實驗研究院</a:t>
            </a:r>
            <a:r>
              <a:rPr lang="en-US" altLang="zh-TW" u="sng" dirty="0" smtClean="0">
                <a:solidFill>
                  <a:srgbClr val="FF0000"/>
                </a:solidFill>
                <a:latin typeface="+mj-ea"/>
                <a:ea typeface="+mj-ea"/>
              </a:rPr>
              <a:t>(</a:t>
            </a:r>
            <a:r>
              <a:rPr lang="zh-TW" altLang="en-US" u="sng" dirty="0" smtClean="0">
                <a:solidFill>
                  <a:srgbClr val="FF0000"/>
                </a:solidFill>
                <a:latin typeface="+mj-ea"/>
                <a:ea typeface="+mj-ea"/>
              </a:rPr>
              <a:t>候鳥計畫辦公室</a:t>
            </a:r>
            <a:r>
              <a:rPr lang="en-US" altLang="zh-TW" u="sng" dirty="0" smtClean="0">
                <a:solidFill>
                  <a:srgbClr val="FF0000"/>
                </a:solidFill>
                <a:latin typeface="+mj-ea"/>
                <a:ea typeface="+mj-ea"/>
              </a:rPr>
              <a:t>)</a:t>
            </a:r>
            <a:r>
              <a:rPr lang="zh-TW" altLang="en-US" u="sng" dirty="0" smtClean="0">
                <a:solidFill>
                  <a:srgbClr val="FF0000"/>
                </a:solidFill>
                <a:latin typeface="+mj-ea"/>
                <a:ea typeface="+mj-ea"/>
              </a:rPr>
              <a:t>撥付，</a:t>
            </a:r>
            <a:r>
              <a:rPr lang="zh-TW" altLang="zh-TW" u="sng" dirty="0" smtClean="0">
                <a:solidFill>
                  <a:srgbClr val="FF0000"/>
                </a:solidFill>
                <a:latin typeface="+mj-ea"/>
                <a:ea typeface="+mj-ea"/>
              </a:rPr>
              <a:t>實習</a:t>
            </a:r>
            <a:r>
              <a:rPr lang="zh-TW" altLang="zh-TW" u="sng" dirty="0">
                <a:solidFill>
                  <a:srgbClr val="FF0000"/>
                </a:solidFill>
                <a:latin typeface="+mj-ea"/>
                <a:ea typeface="+mj-ea"/>
              </a:rPr>
              <a:t>單位將依科技部、候鳥計畫辦公室及其內部相關規定，及每位學員實際實習天數發給每位每日新台幣六百元之科技部補助金。</a:t>
            </a:r>
            <a:endParaRPr lang="zh-TW" altLang="en-US" u="sng" dirty="0">
              <a:solidFill>
                <a:srgbClr val="FF0000"/>
              </a:solidFill>
              <a:latin typeface="+mj-ea"/>
              <a:ea typeface="+mj-ea"/>
            </a:endParaRPr>
          </a:p>
          <a:p>
            <a:pPr eaLnBrk="1" hangingPunct="1">
              <a:buClr>
                <a:schemeClr val="accent1"/>
              </a:buClr>
              <a:buFont typeface="Wingdings" pitchFamily="2" charset="2"/>
              <a:buChar char="n"/>
              <a:defRPr/>
            </a:pPr>
            <a:r>
              <a:rPr lang="zh-TW" altLang="en-US" b="1" dirty="0" smtClean="0"/>
              <a:t>學員自付</a:t>
            </a:r>
          </a:p>
          <a:p>
            <a:pPr lvl="1" eaLnBrk="1" hangingPunct="1">
              <a:buClr>
                <a:schemeClr val="tx1">
                  <a:lumMod val="50000"/>
                  <a:lumOff val="50000"/>
                </a:schemeClr>
              </a:buClr>
              <a:defRPr/>
            </a:pPr>
            <a:r>
              <a:rPr lang="zh-TW" altLang="en-US" dirty="0" smtClean="0">
                <a:latin typeface="+mj-ea"/>
                <a:ea typeface="+mj-ea"/>
              </a:rPr>
              <a:t>居住地至台灣之來回機票</a:t>
            </a:r>
          </a:p>
          <a:p>
            <a:pPr lvl="1" eaLnBrk="1" hangingPunct="1">
              <a:buClr>
                <a:schemeClr val="tx1">
                  <a:lumMod val="50000"/>
                  <a:lumOff val="50000"/>
                </a:schemeClr>
              </a:buClr>
              <a:defRPr/>
            </a:pPr>
            <a:r>
              <a:rPr lang="zh-TW" altLang="en-US" dirty="0" smtClean="0">
                <a:latin typeface="+mj-ea"/>
                <a:ea typeface="+mj-ea"/>
              </a:rPr>
              <a:t>實習期間之食宿費用</a:t>
            </a:r>
          </a:p>
          <a:p>
            <a:pPr lvl="1" eaLnBrk="1" hangingPunct="1">
              <a:buClr>
                <a:schemeClr val="tx1">
                  <a:lumMod val="50000"/>
                  <a:lumOff val="50000"/>
                </a:schemeClr>
              </a:buClr>
              <a:defRPr/>
            </a:pPr>
            <a:r>
              <a:rPr lang="zh-TW" altLang="en-US" dirty="0" smtClean="0">
                <a:latin typeface="+mj-ea"/>
                <a:ea typeface="+mj-ea"/>
              </a:rPr>
              <a:t>學員可自行投保旅平</a:t>
            </a:r>
            <a:r>
              <a:rPr lang="zh-TW" altLang="en-US" dirty="0">
                <a:latin typeface="+mj-ea"/>
                <a:ea typeface="+mj-ea"/>
              </a:rPr>
              <a:t>險，候鳥計畫</a:t>
            </a:r>
            <a:r>
              <a:rPr lang="zh-TW" altLang="en-US" dirty="0" smtClean="0">
                <a:latin typeface="+mj-ea"/>
                <a:ea typeface="+mj-ea"/>
              </a:rPr>
              <a:t>辦公室將協助投保全員之旅平險</a:t>
            </a:r>
          </a:p>
          <a:p>
            <a:pPr eaLnBrk="1" hangingPunct="1">
              <a:buClr>
                <a:schemeClr val="accent1"/>
              </a:buClr>
              <a:buFont typeface="Wingdings" pitchFamily="2" charset="2"/>
              <a:buChar char="n"/>
              <a:defRPr/>
            </a:pPr>
            <a:r>
              <a:rPr lang="zh-TW" altLang="en-US" b="1" dirty="0" smtClean="0"/>
              <a:t>團訓活動、實習成果發表會及頒獎暨歡送</a:t>
            </a:r>
            <a:r>
              <a:rPr lang="en-US" altLang="zh-TW" b="1" dirty="0" smtClean="0"/>
              <a:t>(</a:t>
            </a:r>
            <a:r>
              <a:rPr lang="zh-TW" altLang="en-US" b="1" dirty="0"/>
              <a:t>視需要</a:t>
            </a:r>
            <a:r>
              <a:rPr lang="zh-TW" altLang="en-US" b="1" dirty="0" smtClean="0"/>
              <a:t>辦理</a:t>
            </a:r>
            <a:r>
              <a:rPr lang="en-US" altLang="zh-TW" b="1" dirty="0" smtClean="0"/>
              <a:t>)</a:t>
            </a:r>
            <a:endParaRPr lang="zh-TW" altLang="en-US" dirty="0"/>
          </a:p>
        </p:txBody>
      </p:sp>
      <p:sp>
        <p:nvSpPr>
          <p:cNvPr id="2560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0C87DDC1-CB33-4CDD-B82D-54216234EDDE}" type="slidenum">
              <a:rPr lang="en-US" altLang="zh-TW" sz="1200" smtClean="0">
                <a:latin typeface="Arial" charset="0"/>
                <a:ea typeface="新細明體" charset="-120"/>
              </a:rPr>
              <a:pPr eaLnBrk="1" hangingPunct="1">
                <a:spcBef>
                  <a:spcPct val="0"/>
                </a:spcBef>
                <a:buClrTx/>
                <a:buFontTx/>
                <a:buNone/>
              </a:pPr>
              <a:t>13</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學員簽證</a:t>
            </a:r>
          </a:p>
        </p:txBody>
      </p:sp>
      <p:sp>
        <p:nvSpPr>
          <p:cNvPr id="26627" name="內容版面配置區 2"/>
          <p:cNvSpPr>
            <a:spLocks noGrp="1"/>
          </p:cNvSpPr>
          <p:nvPr>
            <p:ph idx="1"/>
          </p:nvPr>
        </p:nvSpPr>
        <p:spPr>
          <a:xfrm>
            <a:off x="457200" y="1566863"/>
            <a:ext cx="8229600" cy="4525962"/>
          </a:xfrm>
        </p:spPr>
        <p:txBody>
          <a:bodyPr/>
          <a:lstStyle/>
          <a:p>
            <a:pPr>
              <a:spcAft>
                <a:spcPts val="600"/>
              </a:spcAft>
              <a:buClr>
                <a:schemeClr val="accent1"/>
              </a:buClr>
              <a:buFont typeface="Wingdings" pitchFamily="2" charset="2"/>
              <a:buChar char="n"/>
            </a:pPr>
            <a:r>
              <a:rPr lang="zh-TW" altLang="en-US" sz="2000" smtClean="0">
                <a:latin typeface="Times New Roman" pitchFamily="18" charset="0"/>
              </a:rPr>
              <a:t>針對未持有中華民國護照入境之學員，科技部將發函錄取名單請外交部協助給予效期</a:t>
            </a:r>
            <a:r>
              <a:rPr lang="en-US" altLang="zh-TW" sz="2000" smtClean="0">
                <a:latin typeface="Times New Roman" pitchFamily="18" charset="0"/>
              </a:rPr>
              <a:t>3</a:t>
            </a:r>
            <a:r>
              <a:rPr lang="zh-TW" altLang="en-US" sz="2000" smtClean="0">
                <a:latin typeface="Times New Roman" pitchFamily="18" charset="0"/>
              </a:rPr>
              <a:t>個月、單次或多次出入境，停留</a:t>
            </a:r>
            <a:r>
              <a:rPr lang="en-US" altLang="zh-TW" sz="2000" smtClean="0">
                <a:latin typeface="Times New Roman" pitchFamily="18" charset="0"/>
              </a:rPr>
              <a:t>90</a:t>
            </a:r>
            <a:r>
              <a:rPr lang="zh-TW" altLang="en-US" sz="2000" smtClean="0">
                <a:latin typeface="Times New Roman" pitchFamily="18" charset="0"/>
              </a:rPr>
              <a:t>天之停留簽證。</a:t>
            </a:r>
            <a:endParaRPr lang="en-US" altLang="zh-TW" sz="2000" smtClean="0">
              <a:latin typeface="Times New Roman" pitchFamily="18" charset="0"/>
            </a:endParaRPr>
          </a:p>
          <a:p>
            <a:pPr>
              <a:spcAft>
                <a:spcPts val="600"/>
              </a:spcAft>
              <a:buClr>
                <a:schemeClr val="accent1"/>
              </a:buClr>
              <a:buFont typeface="Wingdings" pitchFamily="2" charset="2"/>
              <a:buChar char="n"/>
            </a:pPr>
            <a:r>
              <a:rPr lang="zh-TW" altLang="en-US" sz="2000" smtClean="0">
                <a:latin typeface="Times New Roman" pitchFamily="18" charset="0"/>
              </a:rPr>
              <a:t>學員自行洽所屬中華民國各地駐外館處申請，並註記「科技部</a:t>
            </a:r>
            <a:r>
              <a:rPr lang="en-US" altLang="zh-TW" sz="2000" smtClean="0">
                <a:latin typeface="Times New Roman" pitchFamily="18" charset="0"/>
              </a:rPr>
              <a:t>2017</a:t>
            </a:r>
            <a:r>
              <a:rPr lang="zh-TW" altLang="en-US" sz="2000" smtClean="0">
                <a:latin typeface="Times New Roman" pitchFamily="18" charset="0"/>
              </a:rPr>
              <a:t>科技台灣探索</a:t>
            </a:r>
            <a:r>
              <a:rPr lang="en-US" altLang="zh-TW" sz="2000" smtClean="0">
                <a:latin typeface="Times New Roman" pitchFamily="18" charset="0"/>
              </a:rPr>
              <a:t>(</a:t>
            </a:r>
            <a:r>
              <a:rPr lang="zh-TW" altLang="en-US" sz="2000" smtClean="0">
                <a:latin typeface="Times New Roman" pitchFamily="18" charset="0"/>
              </a:rPr>
              <a:t>候鳥計畫</a:t>
            </a:r>
            <a:r>
              <a:rPr lang="en-US" altLang="zh-TW" sz="2000" smtClean="0">
                <a:latin typeface="Times New Roman" pitchFamily="18" charset="0"/>
              </a:rPr>
              <a:t>)</a:t>
            </a:r>
            <a:r>
              <a:rPr lang="zh-TW" altLang="en-US" sz="2000" smtClean="0">
                <a:latin typeface="Times New Roman" pitchFamily="18" charset="0"/>
              </a:rPr>
              <a:t>學員」，經外館處核對錄取名單無誤後即可取得簽證，預計</a:t>
            </a:r>
            <a:r>
              <a:rPr lang="en-US" altLang="zh-TW" sz="2000" smtClean="0">
                <a:solidFill>
                  <a:srgbClr val="00B0F0"/>
                </a:solidFill>
                <a:latin typeface="Times New Roman" pitchFamily="18" charset="0"/>
              </a:rPr>
              <a:t>5</a:t>
            </a:r>
            <a:r>
              <a:rPr lang="zh-TW" altLang="en-US" sz="2000" smtClean="0">
                <a:latin typeface="Times New Roman" pitchFamily="18" charset="0"/>
              </a:rPr>
              <a:t>月中開放申請。</a:t>
            </a:r>
            <a:endParaRPr lang="en-US" altLang="zh-TW" sz="2000" smtClean="0">
              <a:latin typeface="Times New Roman" pitchFamily="18" charset="0"/>
            </a:endParaRPr>
          </a:p>
          <a:p>
            <a:pPr>
              <a:spcAft>
                <a:spcPts val="600"/>
              </a:spcAft>
              <a:buClr>
                <a:schemeClr val="accent1"/>
              </a:buClr>
              <a:buFont typeface="Wingdings" pitchFamily="2" charset="2"/>
              <a:buChar char="n"/>
            </a:pPr>
            <a:r>
              <a:rPr lang="zh-TW" altLang="en-US" sz="2000" smtClean="0">
                <a:latin typeface="Times New Roman" pitchFamily="18" charset="0"/>
              </a:rPr>
              <a:t>針對「美國國民或其他國家來台免簽證之停留期限」相關規定，請學員自行洽所屬中華民國各地駐外館處詢問。</a:t>
            </a:r>
            <a:endParaRPr lang="en-US" altLang="zh-TW" sz="2000" smtClean="0">
              <a:latin typeface="Times New Roman" pitchFamily="18" charset="0"/>
            </a:endParaRPr>
          </a:p>
        </p:txBody>
      </p:sp>
      <p:sp>
        <p:nvSpPr>
          <p:cNvPr id="26628"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DCB302DB-9430-4B51-9A57-7FEC5AD48440}" type="slidenum">
              <a:rPr lang="en-US" altLang="zh-TW" sz="1200" smtClean="0">
                <a:latin typeface="Arial" charset="0"/>
                <a:ea typeface="新細明體" charset="-120"/>
              </a:rPr>
              <a:pPr eaLnBrk="1" hangingPunct="1">
                <a:spcBef>
                  <a:spcPct val="0"/>
                </a:spcBef>
                <a:buClrTx/>
                <a:buFontTx/>
                <a:buNone/>
              </a:pPr>
              <a:t>14</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53244"/>
            <a:ext cx="8229600" cy="1143000"/>
          </a:xfrm>
        </p:spPr>
        <p:txBody>
          <a:bodyPr/>
          <a:lstStyle/>
          <a:p>
            <a:pPr>
              <a:lnSpc>
                <a:spcPct val="90000"/>
              </a:lnSpc>
              <a:defRPr/>
            </a:pPr>
            <a:r>
              <a:rPr lang="en-US" altLang="zh-TW" sz="3200" dirty="0" smtClean="0">
                <a:solidFill>
                  <a:srgbClr val="322F2A"/>
                </a:solidFill>
                <a:latin typeface="Trebuchet MS" pitchFamily="34" charset="0"/>
              </a:rPr>
              <a:t>2017</a:t>
            </a:r>
            <a:r>
              <a:rPr lang="zh-TW" altLang="en-US" sz="3200" dirty="0" smtClean="0">
                <a:solidFill>
                  <a:srgbClr val="322F2A"/>
                </a:solidFill>
                <a:latin typeface="Trebuchet MS" pitchFamily="34" charset="0"/>
              </a:rPr>
              <a:t>候鳥計畫</a:t>
            </a:r>
            <a:r>
              <a:rPr lang="en-US" altLang="zh-TW" sz="3200" dirty="0" smtClean="0">
                <a:solidFill>
                  <a:srgbClr val="322F2A"/>
                </a:solidFill>
                <a:latin typeface="Trebuchet MS" pitchFamily="34" charset="0"/>
              </a:rPr>
              <a:t/>
            </a:r>
            <a:br>
              <a:rPr lang="en-US" altLang="zh-TW" sz="3200" dirty="0" smtClean="0">
                <a:solidFill>
                  <a:srgbClr val="322F2A"/>
                </a:solidFill>
                <a:latin typeface="Trebuchet MS" pitchFamily="34" charset="0"/>
              </a:rPr>
            </a:br>
            <a:r>
              <a:rPr lang="zh-TW" altLang="en-US" sz="3200" dirty="0" smtClean="0">
                <a:solidFill>
                  <a:srgbClr val="322F2A"/>
                </a:solidFill>
                <a:latin typeface="Trebuchet MS" pitchFamily="34" charset="0"/>
              </a:rPr>
              <a:t>重要時程</a:t>
            </a:r>
          </a:p>
        </p:txBody>
      </p:sp>
      <p:sp>
        <p:nvSpPr>
          <p:cNvPr id="27651"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7D59C6B5-E9D6-4F58-BD5F-2F6693B07D1F}" type="slidenum">
              <a:rPr lang="en-US" altLang="zh-TW" sz="1200" smtClean="0">
                <a:latin typeface="Arial" charset="0"/>
                <a:ea typeface="新細明體" charset="-120"/>
              </a:rPr>
              <a:pPr eaLnBrk="1" hangingPunct="1">
                <a:spcBef>
                  <a:spcPct val="0"/>
                </a:spcBef>
                <a:buClrTx/>
                <a:buFontTx/>
                <a:buNone/>
              </a:pPr>
              <a:t>15</a:t>
            </a:fld>
            <a:endParaRPr lang="en-US" altLang="zh-TW" sz="1200" smtClean="0">
              <a:latin typeface="Arial" charset="0"/>
              <a:ea typeface="新細明體" charset="-12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88640"/>
            <a:ext cx="4507323" cy="6285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實習單位協助事項</a:t>
            </a:r>
            <a:r>
              <a:rPr lang="en-US" altLang="zh-TW" sz="3200" dirty="0" smtClean="0">
                <a:solidFill>
                  <a:srgbClr val="322F2A"/>
                </a:solidFill>
                <a:latin typeface="Trebuchet MS" pitchFamily="34" charset="0"/>
              </a:rPr>
              <a:t>(</a:t>
            </a:r>
            <a:r>
              <a:rPr lang="zh-TW" altLang="en-US" sz="3200" dirty="0" smtClean="0">
                <a:solidFill>
                  <a:srgbClr val="322F2A"/>
                </a:solidFill>
                <a:latin typeface="Trebuchet MS" pitchFamily="34" charset="0"/>
              </a:rPr>
              <a:t>總</a:t>
            </a:r>
            <a:r>
              <a:rPr lang="en-US" altLang="zh-TW" sz="3200" dirty="0" smtClean="0">
                <a:solidFill>
                  <a:srgbClr val="322F2A"/>
                </a:solidFill>
                <a:latin typeface="Trebuchet MS" pitchFamily="34" charset="0"/>
              </a:rPr>
              <a:t>)</a:t>
            </a:r>
            <a:endParaRPr lang="zh-TW" altLang="en-US" sz="3200" dirty="0" smtClean="0">
              <a:solidFill>
                <a:srgbClr val="322F2A"/>
              </a:solidFill>
              <a:latin typeface="Trebuchet MS" pitchFamily="34" charset="0"/>
            </a:endParaRPr>
          </a:p>
        </p:txBody>
      </p:sp>
      <p:sp>
        <p:nvSpPr>
          <p:cNvPr id="3" name="內容版面配置區 2"/>
          <p:cNvSpPr>
            <a:spLocks noGrp="1"/>
          </p:cNvSpPr>
          <p:nvPr>
            <p:ph idx="1"/>
          </p:nvPr>
        </p:nvSpPr>
        <p:spPr>
          <a:xfrm>
            <a:off x="457200" y="1495425"/>
            <a:ext cx="8229600" cy="4525963"/>
          </a:xfrm>
        </p:spPr>
        <p:txBody>
          <a:bodyPr/>
          <a:lstStyle/>
          <a:p>
            <a:pPr eaLnBrk="1" hangingPunct="1">
              <a:lnSpc>
                <a:spcPct val="90000"/>
              </a:lnSpc>
              <a:buClr>
                <a:schemeClr val="accent1"/>
              </a:buClr>
              <a:buFont typeface="Wingdings" pitchFamily="2" charset="2"/>
              <a:buChar char="n"/>
              <a:defRPr/>
            </a:pPr>
            <a:r>
              <a:rPr lang="zh-TW" altLang="en-US" sz="2000" dirty="0" smtClean="0">
                <a:solidFill>
                  <a:schemeClr val="tx1"/>
                </a:solidFill>
                <a:latin typeface="+mj-ea"/>
                <a:ea typeface="+mj-ea"/>
              </a:rPr>
              <a:t>協助於線上進行學員審查及排序作業</a:t>
            </a:r>
          </a:p>
          <a:p>
            <a:pPr eaLnBrk="1" hangingPunct="1">
              <a:lnSpc>
                <a:spcPct val="90000"/>
              </a:lnSpc>
              <a:buClr>
                <a:schemeClr val="accent1"/>
              </a:buClr>
              <a:buFont typeface="Wingdings" pitchFamily="2" charset="2"/>
              <a:buChar char="n"/>
              <a:defRPr/>
            </a:pPr>
            <a:r>
              <a:rPr lang="en-US" altLang="zh-TW" sz="2000" dirty="0" smtClean="0">
                <a:solidFill>
                  <a:schemeClr val="tx1"/>
                </a:solidFill>
                <a:latin typeface="+mj-ea"/>
                <a:ea typeface="+mj-ea"/>
              </a:rPr>
              <a:t>4~7</a:t>
            </a:r>
            <a:r>
              <a:rPr lang="zh-TW" altLang="en-US" sz="2000" dirty="0" smtClean="0">
                <a:solidFill>
                  <a:schemeClr val="tx1"/>
                </a:solidFill>
                <a:latin typeface="+mj-ea"/>
                <a:ea typeface="+mj-ea"/>
              </a:rPr>
              <a:t>週實習工作安排</a:t>
            </a:r>
            <a:endParaRPr lang="zh-TW" altLang="en-US" dirty="0" smtClean="0">
              <a:latin typeface="+mj-ea"/>
              <a:ea typeface="+mj-ea"/>
            </a:endParaRPr>
          </a:p>
          <a:p>
            <a:pPr eaLnBrk="1" hangingPunct="1">
              <a:lnSpc>
                <a:spcPct val="105000"/>
              </a:lnSpc>
              <a:buClr>
                <a:schemeClr val="accent1"/>
              </a:buClr>
              <a:buFont typeface="Wingdings" pitchFamily="2" charset="2"/>
              <a:buChar char="n"/>
              <a:defRPr/>
            </a:pPr>
            <a:r>
              <a:rPr lang="zh-TW" altLang="en-US" sz="2000" dirty="0" smtClean="0">
                <a:solidFill>
                  <a:schemeClr val="tx1"/>
                </a:solidFill>
                <a:latin typeface="+mj-ea"/>
                <a:ea typeface="+mj-ea"/>
              </a:rPr>
              <a:t>學員生活補助金之請款</a:t>
            </a:r>
          </a:p>
          <a:p>
            <a:pPr eaLnBrk="1" hangingPunct="1">
              <a:lnSpc>
                <a:spcPct val="105000"/>
              </a:lnSpc>
              <a:buClr>
                <a:schemeClr val="accent1"/>
              </a:buClr>
              <a:buFont typeface="Wingdings" pitchFamily="2" charset="2"/>
              <a:buChar char="n"/>
              <a:defRPr/>
            </a:pPr>
            <a:r>
              <a:rPr lang="zh-TW" altLang="en-US" sz="2000" dirty="0" smtClean="0">
                <a:solidFill>
                  <a:schemeClr val="tx1"/>
                </a:solidFill>
                <a:latin typeface="+mj-ea"/>
                <a:ea typeface="+mj-ea"/>
              </a:rPr>
              <a:t>發放生活</a:t>
            </a:r>
            <a:r>
              <a:rPr lang="zh-TW" altLang="en-US" sz="2000" dirty="0">
                <a:solidFill>
                  <a:schemeClr val="tx1"/>
                </a:solidFill>
                <a:latin typeface="+mj-ea"/>
                <a:ea typeface="+mj-ea"/>
              </a:rPr>
              <a:t>補助金及交通補助費</a:t>
            </a:r>
          </a:p>
          <a:p>
            <a:pPr eaLnBrk="1" hangingPunct="1">
              <a:lnSpc>
                <a:spcPct val="90000"/>
              </a:lnSpc>
              <a:buClr>
                <a:schemeClr val="accent1"/>
              </a:buClr>
              <a:buFont typeface="Wingdings" pitchFamily="2" charset="2"/>
              <a:buChar char="n"/>
              <a:defRPr/>
            </a:pPr>
            <a:r>
              <a:rPr lang="zh-TW" altLang="en-US" sz="2000" dirty="0" smtClean="0">
                <a:solidFill>
                  <a:schemeClr val="tx1"/>
                </a:solidFill>
                <a:latin typeface="+mj-ea"/>
                <a:ea typeface="+mj-ea"/>
              </a:rPr>
              <a:t>學員考勤及請假</a:t>
            </a:r>
          </a:p>
          <a:p>
            <a:pPr lvl="1" eaLnBrk="1" hangingPunct="1">
              <a:lnSpc>
                <a:spcPct val="90000"/>
              </a:lnSpc>
              <a:buClr>
                <a:schemeClr val="tx1">
                  <a:lumMod val="50000"/>
                  <a:lumOff val="50000"/>
                </a:schemeClr>
              </a:buClr>
              <a:defRPr/>
            </a:pPr>
            <a:r>
              <a:rPr lang="zh-TW" altLang="en-US" dirty="0" smtClean="0">
                <a:latin typeface="+mj-ea"/>
                <a:ea typeface="+mj-ea"/>
                <a:sym typeface="Wingdings" pitchFamily="2" charset="2"/>
              </a:rPr>
              <a:t>國家實驗研究院</a:t>
            </a:r>
            <a:r>
              <a:rPr lang="en-US" altLang="zh-TW" dirty="0" smtClean="0">
                <a:latin typeface="+mj-ea"/>
                <a:ea typeface="+mj-ea"/>
                <a:sym typeface="Wingdings" pitchFamily="2" charset="2"/>
              </a:rPr>
              <a:t>(</a:t>
            </a:r>
            <a:r>
              <a:rPr lang="zh-TW" altLang="en-US" dirty="0" smtClean="0">
                <a:latin typeface="+mj-ea"/>
                <a:ea typeface="+mj-ea"/>
                <a:sym typeface="Wingdings" pitchFamily="2" charset="2"/>
              </a:rPr>
              <a:t>候鳥計畫辦公室</a:t>
            </a:r>
            <a:r>
              <a:rPr lang="en-US" altLang="zh-TW" dirty="0" smtClean="0">
                <a:latin typeface="+mj-ea"/>
                <a:ea typeface="+mj-ea"/>
                <a:sym typeface="Wingdings" pitchFamily="2" charset="2"/>
              </a:rPr>
              <a:t>)</a:t>
            </a:r>
            <a:r>
              <a:rPr lang="zh-TW" altLang="en-US" dirty="0" smtClean="0">
                <a:latin typeface="+mj-ea"/>
                <a:ea typeface="+mj-ea"/>
              </a:rPr>
              <a:t>將提供學員簽到表及請假考勤規則</a:t>
            </a:r>
          </a:p>
          <a:p>
            <a:pPr eaLnBrk="1" hangingPunct="1">
              <a:lnSpc>
                <a:spcPct val="90000"/>
              </a:lnSpc>
              <a:buClr>
                <a:schemeClr val="accent1"/>
              </a:buClr>
              <a:buFont typeface="Wingdings" pitchFamily="2" charset="2"/>
              <a:buChar char="n"/>
              <a:defRPr/>
            </a:pPr>
            <a:r>
              <a:rPr lang="zh-TW" altLang="en-US" sz="2000" dirty="0" smtClean="0">
                <a:solidFill>
                  <a:schemeClr val="tx1"/>
                </a:solidFill>
                <a:latin typeface="+mj-ea"/>
                <a:ea typeface="+mj-ea"/>
              </a:rPr>
              <a:t>學員實習表現考核</a:t>
            </a:r>
          </a:p>
          <a:p>
            <a:pPr lvl="1" eaLnBrk="1" hangingPunct="1">
              <a:lnSpc>
                <a:spcPct val="90000"/>
              </a:lnSpc>
              <a:buClr>
                <a:schemeClr val="tx1">
                  <a:lumMod val="50000"/>
                  <a:lumOff val="50000"/>
                </a:schemeClr>
              </a:buClr>
              <a:defRPr/>
            </a:pPr>
            <a:r>
              <a:rPr lang="zh-TW" altLang="en-US" dirty="0" smtClean="0">
                <a:latin typeface="+mj-ea"/>
                <a:ea typeface="+mj-ea"/>
              </a:rPr>
              <a:t>實習單位針對學員表現進行評分並繳交評分表</a:t>
            </a:r>
            <a:r>
              <a:rPr lang="en-US" altLang="zh-TW" dirty="0" smtClean="0">
                <a:latin typeface="+mj-ea"/>
                <a:ea typeface="+mj-ea"/>
              </a:rPr>
              <a:t>(</a:t>
            </a:r>
            <a:r>
              <a:rPr lang="zh-TW" altLang="en-US" dirty="0" smtClean="0">
                <a:latin typeface="+mj-ea"/>
                <a:ea typeface="+mj-ea"/>
              </a:rPr>
              <a:t>須於指定日前完成</a:t>
            </a:r>
            <a:r>
              <a:rPr lang="en-US" altLang="zh-TW" dirty="0" smtClean="0">
                <a:latin typeface="+mj-ea"/>
                <a:ea typeface="+mj-ea"/>
              </a:rPr>
              <a:t>)</a:t>
            </a:r>
            <a:endParaRPr lang="zh-TW" altLang="en-US" dirty="0" smtClean="0">
              <a:latin typeface="+mj-ea"/>
              <a:ea typeface="+mj-ea"/>
            </a:endParaRPr>
          </a:p>
          <a:p>
            <a:pPr eaLnBrk="1" hangingPunct="1">
              <a:lnSpc>
                <a:spcPct val="90000"/>
              </a:lnSpc>
              <a:buClr>
                <a:schemeClr val="accent1"/>
              </a:buClr>
              <a:buFont typeface="Wingdings" pitchFamily="2" charset="2"/>
              <a:buChar char="n"/>
              <a:defRPr/>
            </a:pPr>
            <a:r>
              <a:rPr lang="zh-TW" altLang="en-US" sz="2000" dirty="0" smtClean="0">
                <a:solidFill>
                  <a:schemeClr val="tx1"/>
                </a:solidFill>
                <a:latin typeface="+mj-ea"/>
                <a:ea typeface="+mj-ea"/>
              </a:rPr>
              <a:t>學員生活補助金之核銷</a:t>
            </a:r>
          </a:p>
          <a:p>
            <a:pPr lvl="1" eaLnBrk="1" hangingPunct="1">
              <a:lnSpc>
                <a:spcPct val="90000"/>
              </a:lnSpc>
              <a:buClr>
                <a:schemeClr val="tx1">
                  <a:lumMod val="50000"/>
                  <a:lumOff val="50000"/>
                </a:schemeClr>
              </a:buClr>
              <a:defRPr/>
            </a:pPr>
            <a:r>
              <a:rPr lang="zh-TW" altLang="en-US" dirty="0" smtClean="0">
                <a:latin typeface="+mj-ea"/>
                <a:ea typeface="+mj-ea"/>
              </a:rPr>
              <a:t>實習機關應備函檢附相關資料向國家實驗研究院</a:t>
            </a:r>
            <a:r>
              <a:rPr lang="en-US" altLang="zh-TW" sz="1800" dirty="0">
                <a:latin typeface="+mj-ea"/>
                <a:sym typeface="Wingdings" pitchFamily="2" charset="2"/>
              </a:rPr>
              <a:t>(</a:t>
            </a:r>
            <a:r>
              <a:rPr lang="zh-TW" altLang="en-US" sz="1800" dirty="0">
                <a:latin typeface="+mj-ea"/>
                <a:sym typeface="Wingdings" pitchFamily="2" charset="2"/>
              </a:rPr>
              <a:t>候鳥計畫辦公室</a:t>
            </a:r>
            <a:r>
              <a:rPr lang="en-US" altLang="zh-TW" sz="1800" dirty="0">
                <a:latin typeface="+mj-ea"/>
                <a:sym typeface="Wingdings" pitchFamily="2" charset="2"/>
              </a:rPr>
              <a:t>)</a:t>
            </a:r>
            <a:r>
              <a:rPr lang="zh-TW" altLang="en-US" dirty="0" smtClean="0">
                <a:latin typeface="+mj-ea"/>
                <a:ea typeface="+mj-ea"/>
              </a:rPr>
              <a:t>辦理核銷並繳回餘款</a:t>
            </a:r>
          </a:p>
          <a:p>
            <a:pPr>
              <a:defRPr/>
            </a:pPr>
            <a:endParaRPr lang="zh-TW" altLang="en-US" sz="2000" dirty="0"/>
          </a:p>
        </p:txBody>
      </p:sp>
      <p:sp>
        <p:nvSpPr>
          <p:cNvPr id="28676"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FED7EC7D-33A8-4BAB-8BAF-B39B084DF577}" type="slidenum">
              <a:rPr lang="en-US" altLang="zh-TW" sz="1200" smtClean="0">
                <a:latin typeface="Arial" charset="0"/>
                <a:ea typeface="新細明體" charset="-120"/>
              </a:rPr>
              <a:pPr eaLnBrk="1" hangingPunct="1">
                <a:spcBef>
                  <a:spcPct val="0"/>
                </a:spcBef>
                <a:buClrTx/>
                <a:buFontTx/>
                <a:buNone/>
              </a:pPr>
              <a:t>16</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43408"/>
            <a:ext cx="8229600" cy="1143000"/>
          </a:xfrm>
        </p:spPr>
        <p:txBody>
          <a:bodyPr/>
          <a:lstStyle/>
          <a:p>
            <a:pPr>
              <a:defRPr/>
            </a:pPr>
            <a:r>
              <a:rPr lang="zh-TW" altLang="en-US" sz="3200" dirty="0" smtClean="0">
                <a:solidFill>
                  <a:srgbClr val="322F2A"/>
                </a:solidFill>
                <a:latin typeface="Trebuchet MS" pitchFamily="34" charset="0"/>
              </a:rPr>
              <a:t>實習單位協助事項</a:t>
            </a:r>
            <a:r>
              <a:rPr lang="en-US" altLang="zh-TW" sz="3200" dirty="0" smtClean="0">
                <a:solidFill>
                  <a:srgbClr val="322F2A"/>
                </a:solidFill>
                <a:latin typeface="Trebuchet MS" pitchFamily="34" charset="0"/>
              </a:rPr>
              <a:t>(1)</a:t>
            </a:r>
            <a:endParaRPr lang="zh-TW" altLang="en-US" sz="3200" dirty="0" smtClean="0">
              <a:solidFill>
                <a:srgbClr val="322F2A"/>
              </a:solidFill>
              <a:latin typeface="Trebuchet MS" pitchFamily="34" charset="0"/>
            </a:endParaRPr>
          </a:p>
        </p:txBody>
      </p:sp>
      <p:sp>
        <p:nvSpPr>
          <p:cNvPr id="3" name="內容版面配置區 2"/>
          <p:cNvSpPr>
            <a:spLocks noGrp="1"/>
          </p:cNvSpPr>
          <p:nvPr>
            <p:ph idx="1"/>
          </p:nvPr>
        </p:nvSpPr>
        <p:spPr>
          <a:xfrm>
            <a:off x="457200" y="1052513"/>
            <a:ext cx="8229600" cy="5073650"/>
          </a:xfrm>
        </p:spPr>
        <p:txBody>
          <a:bodyPr/>
          <a:lstStyle/>
          <a:p>
            <a:pPr eaLnBrk="1" hangingPunct="1">
              <a:lnSpc>
                <a:spcPct val="95000"/>
              </a:lnSpc>
              <a:spcBef>
                <a:spcPct val="10000"/>
              </a:spcBef>
              <a:buClr>
                <a:schemeClr val="accent1"/>
              </a:buClr>
              <a:buFont typeface="Wingdings" pitchFamily="2" charset="2"/>
              <a:buChar char="n"/>
              <a:defRPr/>
            </a:pPr>
            <a:r>
              <a:rPr lang="en-US" altLang="zh-TW" b="1" dirty="0" smtClean="0">
                <a:solidFill>
                  <a:srgbClr val="080808"/>
                </a:solidFill>
              </a:rPr>
              <a:t>7</a:t>
            </a:r>
            <a:r>
              <a:rPr lang="zh-TW" altLang="en-US" b="1" dirty="0" smtClean="0">
                <a:solidFill>
                  <a:srgbClr val="080808"/>
                </a:solidFill>
              </a:rPr>
              <a:t>週實習工作安排</a:t>
            </a:r>
            <a:endParaRPr lang="en-US" altLang="zh-TW" b="1" dirty="0" smtClean="0">
              <a:solidFill>
                <a:srgbClr val="080808"/>
              </a:solidFill>
            </a:endParaRPr>
          </a:p>
          <a:p>
            <a:pPr lvl="1" eaLnBrk="1" hangingPunct="1">
              <a:lnSpc>
                <a:spcPct val="90000"/>
              </a:lnSpc>
              <a:buClr>
                <a:schemeClr val="tx1">
                  <a:lumMod val="50000"/>
                  <a:lumOff val="50000"/>
                </a:schemeClr>
              </a:buClr>
              <a:defRPr/>
            </a:pPr>
            <a:r>
              <a:rPr lang="zh-TW" altLang="en-US" sz="1800" dirty="0" smtClean="0">
                <a:latin typeface="+mn-ea"/>
              </a:rPr>
              <a:t>請協助事先安排實習期間之工作內容及設備</a:t>
            </a:r>
            <a:endParaRPr lang="en-US" altLang="zh-TW" sz="1800" dirty="0" smtClean="0">
              <a:latin typeface="+mn-ea"/>
            </a:endParaRPr>
          </a:p>
          <a:p>
            <a:pPr lvl="1" eaLnBrk="1" hangingPunct="1">
              <a:lnSpc>
                <a:spcPct val="90000"/>
              </a:lnSpc>
              <a:buClr>
                <a:schemeClr val="tx1">
                  <a:lumMod val="50000"/>
                  <a:lumOff val="50000"/>
                </a:schemeClr>
              </a:buClr>
              <a:defRPr/>
            </a:pPr>
            <a:r>
              <a:rPr lang="zh-TW" altLang="en-US" sz="1800" dirty="0" smtClean="0">
                <a:latin typeface="+mn-ea"/>
              </a:rPr>
              <a:t>學員</a:t>
            </a:r>
            <a:r>
              <a:rPr lang="zh-TW" altLang="en-US" sz="1800" dirty="0">
                <a:latin typeface="+mn-ea"/>
              </a:rPr>
              <a:t>依約定日</a:t>
            </a:r>
            <a:r>
              <a:rPr lang="zh-TW" altLang="en-US" sz="1800" dirty="0" smtClean="0">
                <a:latin typeface="+mn-ea"/>
              </a:rPr>
              <a:t>赴各實習單位報到</a:t>
            </a:r>
            <a:endParaRPr lang="en-US" altLang="zh-TW" sz="1800" dirty="0" smtClean="0">
              <a:latin typeface="+mn-ea"/>
            </a:endParaRPr>
          </a:p>
          <a:p>
            <a:pPr lvl="1" eaLnBrk="1" hangingPunct="1">
              <a:lnSpc>
                <a:spcPct val="90000"/>
              </a:lnSpc>
              <a:buClr>
                <a:schemeClr val="tx1">
                  <a:lumMod val="50000"/>
                  <a:lumOff val="50000"/>
                </a:schemeClr>
              </a:buClr>
              <a:defRPr/>
            </a:pPr>
            <a:r>
              <a:rPr lang="zh-TW" altLang="en-US" sz="1800" dirty="0" smtClean="0">
                <a:latin typeface="+mn-ea"/>
              </a:rPr>
              <a:t>實習單位於指定日前提供報到資訊，學員報到信範例為下</a:t>
            </a:r>
            <a:r>
              <a:rPr lang="en-US" altLang="zh-TW" sz="1800" dirty="0" smtClean="0">
                <a:latin typeface="+mn-ea"/>
              </a:rPr>
              <a:t>:</a:t>
            </a:r>
          </a:p>
          <a:p>
            <a:pPr lvl="1" eaLnBrk="1" hangingPunct="1">
              <a:lnSpc>
                <a:spcPct val="90000"/>
              </a:lnSpc>
              <a:buClr>
                <a:schemeClr val="tx1">
                  <a:lumMod val="50000"/>
                  <a:lumOff val="50000"/>
                </a:schemeClr>
              </a:buClr>
              <a:buFont typeface="Arial" pitchFamily="34" charset="0"/>
              <a:buNone/>
              <a:defRPr/>
            </a:pPr>
            <a:endParaRPr lang="en-US" altLang="zh-TW" dirty="0" smtClean="0">
              <a:latin typeface="+mj-ea"/>
              <a:ea typeface="+mj-ea"/>
            </a:endParaRPr>
          </a:p>
          <a:p>
            <a:pPr>
              <a:buFont typeface="Arial" pitchFamily="34" charset="0"/>
              <a:buChar char="•"/>
              <a:defRPr/>
            </a:pPr>
            <a:endParaRPr lang="zh-TW" altLang="en-US" dirty="0"/>
          </a:p>
        </p:txBody>
      </p:sp>
      <p:sp>
        <p:nvSpPr>
          <p:cNvPr id="29700"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B52CE32F-3ABB-444C-9F3A-4D70422A5266}" type="slidenum">
              <a:rPr lang="en-US" altLang="zh-TW" sz="1200" smtClean="0">
                <a:latin typeface="Arial" charset="0"/>
                <a:ea typeface="新細明體" charset="-120"/>
              </a:rPr>
              <a:pPr eaLnBrk="1" hangingPunct="1">
                <a:spcBef>
                  <a:spcPct val="0"/>
                </a:spcBef>
                <a:buClrTx/>
                <a:buFontTx/>
                <a:buNone/>
              </a:pPr>
              <a:t>17</a:t>
            </a:fld>
            <a:endParaRPr lang="en-US" altLang="zh-TW" sz="1200" smtClean="0">
              <a:latin typeface="Arial" charset="0"/>
              <a:ea typeface="新細明體" charset="-120"/>
            </a:endParaRPr>
          </a:p>
        </p:txBody>
      </p:sp>
      <p:graphicFrame>
        <p:nvGraphicFramePr>
          <p:cNvPr id="6" name="Group 919"/>
          <p:cNvGraphicFramePr>
            <a:graphicFrameLocks/>
          </p:cNvGraphicFramePr>
          <p:nvPr/>
        </p:nvGraphicFramePr>
        <p:xfrm>
          <a:off x="611188" y="2698750"/>
          <a:ext cx="3816350" cy="3421060"/>
        </p:xfrm>
        <a:graphic>
          <a:graphicData uri="http://schemas.openxmlformats.org/drawingml/2006/table">
            <a:tbl>
              <a:tblPr/>
              <a:tblGrid>
                <a:gridCol w="1308557"/>
                <a:gridCol w="2507793"/>
              </a:tblGrid>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Name</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Bryan Chiu</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507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ID. Number</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0123</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Bus</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A </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55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Job Code</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1234.56</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Institute</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TTT Program Office</a:t>
                      </a:r>
                      <a:r>
                        <a:rPr kumimoji="1" lang="zh-TW" altLang="en-US" sz="1000" b="0" i="0" u="none" strike="noStrike" cap="none" normalizeH="0" baseline="0" dirty="0" smtClean="0">
                          <a:ln>
                            <a:noFill/>
                          </a:ln>
                          <a:solidFill>
                            <a:schemeClr val="tx1"/>
                          </a:solidFill>
                          <a:effectLst/>
                          <a:latin typeface="+mj-ea"/>
                          <a:ea typeface="+mj-ea"/>
                          <a:cs typeface="Times New Roman" pitchFamily="18" charset="0"/>
                        </a:rPr>
                        <a:t>候鳥計畫辦公室</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Work Address</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n-ea"/>
                          <a:cs typeface="+mn-cs"/>
                        </a:rPr>
                        <a:t>Room 2208, 22F, No. 106, Sec. 2, </a:t>
                      </a:r>
                      <a:r>
                        <a:rPr kumimoji="1" lang="en-US" altLang="zh-TW" sz="1000" b="0" i="0" u="none" strike="noStrike" kern="1200" cap="none" normalizeH="0" baseline="0" dirty="0" err="1" smtClean="0">
                          <a:ln>
                            <a:noFill/>
                          </a:ln>
                          <a:solidFill>
                            <a:schemeClr val="tx1"/>
                          </a:solidFill>
                          <a:effectLst/>
                          <a:latin typeface="+mj-ea"/>
                          <a:ea typeface="+mn-ea"/>
                          <a:cs typeface="+mn-cs"/>
                        </a:rPr>
                        <a:t>Heping</a:t>
                      </a:r>
                      <a:r>
                        <a:rPr kumimoji="1" lang="en-US" altLang="zh-TW" sz="1000" b="0" i="0" u="none" strike="noStrike" kern="1200" cap="none" normalizeH="0" baseline="0" dirty="0" smtClean="0">
                          <a:ln>
                            <a:noFill/>
                          </a:ln>
                          <a:solidFill>
                            <a:schemeClr val="tx1"/>
                          </a:solidFill>
                          <a:effectLst/>
                          <a:latin typeface="+mj-ea"/>
                          <a:ea typeface="+mn-ea"/>
                          <a:cs typeface="+mn-cs"/>
                        </a:rPr>
                        <a:t> Rd., </a:t>
                      </a:r>
                      <a:r>
                        <a:rPr kumimoji="1" lang="en-US" altLang="zh-TW" sz="1000" b="0" i="0" u="none" strike="noStrike" kern="1200" cap="none" normalizeH="0" baseline="0" dirty="0" err="1" smtClean="0">
                          <a:ln>
                            <a:noFill/>
                          </a:ln>
                          <a:solidFill>
                            <a:schemeClr val="tx1"/>
                          </a:solidFill>
                          <a:effectLst/>
                          <a:latin typeface="+mj-ea"/>
                          <a:ea typeface="+mn-ea"/>
                          <a:cs typeface="+mn-cs"/>
                        </a:rPr>
                        <a:t>Daan</a:t>
                      </a:r>
                      <a:r>
                        <a:rPr kumimoji="1" lang="en-US" altLang="zh-TW" sz="1000" b="0" i="0" u="none" strike="noStrike" kern="1200" cap="none" normalizeH="0" baseline="0" dirty="0" smtClean="0">
                          <a:ln>
                            <a:noFill/>
                          </a:ln>
                          <a:solidFill>
                            <a:schemeClr val="tx1"/>
                          </a:solidFill>
                          <a:effectLst/>
                          <a:latin typeface="+mj-ea"/>
                          <a:ea typeface="+mn-ea"/>
                          <a:cs typeface="+mn-cs"/>
                        </a:rPr>
                        <a:t> District, Taipei City 106</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Contact person</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Ms. Michelle Lee</a:t>
                      </a:r>
                      <a:endParaRPr kumimoji="1" lang="zh-TW" altLang="en-US"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Phone</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02-2737-7695</a:t>
                      </a:r>
                      <a:endParaRPr kumimoji="1" lang="zh-TW" altLang="en-US"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Email</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soa167@most.gov.tw</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smtClean="0">
                          <a:ln>
                            <a:noFill/>
                          </a:ln>
                          <a:solidFill>
                            <a:schemeClr val="tx1"/>
                          </a:solidFill>
                          <a:effectLst/>
                          <a:latin typeface="+mj-ea"/>
                          <a:ea typeface="+mj-ea"/>
                          <a:cs typeface="Times New Roman" pitchFamily="18" charset="0"/>
                        </a:rPr>
                        <a:t>Working Hours</a:t>
                      </a:r>
                      <a:endParaRPr kumimoji="1" lang="en-US" altLang="zh-TW" sz="1000" b="0" i="0" u="none" strike="noStrike" cap="none" normalizeH="0" baseline="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9AM-6PM</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92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smtClean="0">
                          <a:ln>
                            <a:noFill/>
                          </a:ln>
                          <a:solidFill>
                            <a:schemeClr val="tx1"/>
                          </a:solidFill>
                          <a:effectLst/>
                          <a:latin typeface="+mj-ea"/>
                          <a:ea typeface="+mj-ea"/>
                          <a:cs typeface="Times New Roman" pitchFamily="18" charset="0"/>
                        </a:rPr>
                        <a:t>Dress Code</a:t>
                      </a:r>
                      <a:endParaRPr kumimoji="1" lang="en-US" altLang="zh-TW" sz="1000" b="0" i="0" u="none" strike="noStrike" cap="none" normalizeH="0" baseline="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Casual</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3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Public</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cap="none" normalizeH="0" baseline="0" dirty="0" smtClean="0">
                          <a:ln>
                            <a:noFill/>
                          </a:ln>
                          <a:solidFill>
                            <a:schemeClr val="tx1"/>
                          </a:solidFill>
                          <a:effectLst/>
                          <a:latin typeface="+mj-ea"/>
                          <a:ea typeface="+mj-ea"/>
                          <a:cs typeface="Times New Roman" pitchFamily="18" charset="0"/>
                        </a:rPr>
                        <a:t>transportation</a:t>
                      </a:r>
                      <a:endParaRPr kumimoji="1" lang="en-US" altLang="zh-TW" sz="1000" b="0" i="0" u="none" strike="noStrike" cap="none" normalizeH="0" baseline="0" dirty="0" smtClean="0">
                        <a:ln>
                          <a:noFill/>
                        </a:ln>
                        <a:solidFill>
                          <a:schemeClr val="tx1"/>
                        </a:solidFill>
                        <a:effectLst/>
                        <a:latin typeface="+mj-ea"/>
                        <a:ea typeface="+mj-ea"/>
                        <a:cs typeface="Times New Roman" pitchFamily="18" charset="0"/>
                      </a:endParaRP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cap="none" normalizeH="0" baseline="0" dirty="0" smtClean="0">
                          <a:ln>
                            <a:noFill/>
                          </a:ln>
                          <a:solidFill>
                            <a:schemeClr val="tx1"/>
                          </a:solidFill>
                          <a:effectLst/>
                          <a:latin typeface="+mj-ea"/>
                          <a:ea typeface="+mj-ea"/>
                          <a:cs typeface="Times New Roman" pitchFamily="18" charset="0"/>
                        </a:rPr>
                        <a:t>MRT station: Technology Building</a:t>
                      </a:r>
                    </a:p>
                  </a:txBody>
                  <a:tcPr marL="91444" marR="91444"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ChangeArrowheads="1"/>
          </p:cNvSpPr>
          <p:nvPr/>
        </p:nvSpPr>
        <p:spPr bwMode="auto">
          <a:xfrm>
            <a:off x="519113" y="2400300"/>
            <a:ext cx="2298700" cy="307975"/>
          </a:xfrm>
          <a:prstGeom prst="rect">
            <a:avLst/>
          </a:prstGeom>
          <a:noFill/>
          <a:ln w="9525">
            <a:noFill/>
            <a:miter lim="800000"/>
            <a:headEnd/>
            <a:tailEnd/>
          </a:ln>
        </p:spPr>
        <p:txBody>
          <a:bodyPr wrap="none" anchor="ctr">
            <a:spAutoFit/>
          </a:bodyPr>
          <a:lstStyle/>
          <a:p>
            <a:pPr>
              <a:defRPr/>
            </a:pPr>
            <a:r>
              <a:rPr lang="en-US" altLang="zh-TW" sz="1400" b="1" dirty="0">
                <a:latin typeface="+mj-ea"/>
                <a:ea typeface="+mj-ea"/>
              </a:rPr>
              <a:t>1.Internship Information</a:t>
            </a:r>
            <a:endParaRPr lang="en-US" altLang="zh-TW" sz="1400" dirty="0">
              <a:latin typeface="+mj-ea"/>
              <a:ea typeface="+mj-ea"/>
            </a:endParaRPr>
          </a:p>
        </p:txBody>
      </p:sp>
      <p:sp>
        <p:nvSpPr>
          <p:cNvPr id="8" name="Rectangle 4"/>
          <p:cNvSpPr>
            <a:spLocks noChangeArrowheads="1"/>
          </p:cNvSpPr>
          <p:nvPr/>
        </p:nvSpPr>
        <p:spPr bwMode="auto">
          <a:xfrm>
            <a:off x="4932363" y="2401888"/>
            <a:ext cx="3536950" cy="306387"/>
          </a:xfrm>
          <a:prstGeom prst="rect">
            <a:avLst/>
          </a:prstGeom>
          <a:noFill/>
          <a:ln w="9525">
            <a:noFill/>
            <a:miter lim="800000"/>
            <a:headEnd/>
            <a:tailEnd/>
          </a:ln>
        </p:spPr>
        <p:txBody>
          <a:bodyPr wrap="none" anchor="ctr">
            <a:spAutoFit/>
          </a:bodyPr>
          <a:lstStyle/>
          <a:p>
            <a:pPr>
              <a:defRPr/>
            </a:pPr>
            <a:r>
              <a:rPr lang="en-US" altLang="zh-TW" sz="1400" b="1" dirty="0">
                <a:latin typeface="+mj-ea"/>
                <a:ea typeface="+mj-ea"/>
              </a:rPr>
              <a:t>2.Sign-in Information on June 29, 2015</a:t>
            </a:r>
            <a:endParaRPr lang="zh-TW" altLang="zh-TW" sz="1400" b="1" dirty="0">
              <a:latin typeface="+mj-ea"/>
              <a:ea typeface="+mj-ea"/>
            </a:endParaRPr>
          </a:p>
        </p:txBody>
      </p:sp>
      <p:graphicFrame>
        <p:nvGraphicFramePr>
          <p:cNvPr id="9" name="表格 8"/>
          <p:cNvGraphicFramePr>
            <a:graphicFrameLocks noGrp="1"/>
          </p:cNvGraphicFramePr>
          <p:nvPr/>
        </p:nvGraphicFramePr>
        <p:xfrm>
          <a:off x="4932363" y="2708275"/>
          <a:ext cx="3816350" cy="3457576"/>
        </p:xfrm>
        <a:graphic>
          <a:graphicData uri="http://schemas.openxmlformats.org/drawingml/2006/table">
            <a:tbl>
              <a:tblPr/>
              <a:tblGrid>
                <a:gridCol w="1489602"/>
                <a:gridCol w="2326748"/>
              </a:tblGrid>
              <a:tr h="2495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Time</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j-ea"/>
                          <a:cs typeface="+mn-cs"/>
                        </a:rPr>
                        <a:t>09:00 AM</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358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Location</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1" lang="zh-TW" altLang="en-US" sz="1000" b="0" i="0" u="none" strike="noStrike" kern="1200" cap="none" normalizeH="0" baseline="0" dirty="0" smtClean="0">
                          <a:ln>
                            <a:noFill/>
                          </a:ln>
                          <a:solidFill>
                            <a:schemeClr val="tx1"/>
                          </a:solidFill>
                          <a:effectLst/>
                          <a:latin typeface="+mj-ea"/>
                          <a:ea typeface="+mj-ea"/>
                          <a:cs typeface="+mn-cs"/>
                        </a:rPr>
                        <a:t>台北市大安區和平東路二段</a:t>
                      </a:r>
                      <a:r>
                        <a:rPr kumimoji="1" lang="en-US" altLang="zh-TW" sz="1000" b="0" i="0" u="none" strike="noStrike" kern="1200" cap="none" normalizeH="0" baseline="0" dirty="0" smtClean="0">
                          <a:ln>
                            <a:noFill/>
                          </a:ln>
                          <a:solidFill>
                            <a:schemeClr val="tx1"/>
                          </a:solidFill>
                          <a:effectLst/>
                          <a:latin typeface="+mj-ea"/>
                          <a:ea typeface="+mj-ea"/>
                          <a:cs typeface="+mn-cs"/>
                        </a:rPr>
                        <a:t>106</a:t>
                      </a:r>
                      <a:r>
                        <a:rPr kumimoji="1" lang="zh-TW" altLang="en-US" sz="1000" b="0" i="0" u="none" strike="noStrike" kern="1200" cap="none" normalizeH="0" baseline="0" dirty="0" smtClean="0">
                          <a:ln>
                            <a:noFill/>
                          </a:ln>
                          <a:solidFill>
                            <a:schemeClr val="tx1"/>
                          </a:solidFill>
                          <a:effectLst/>
                          <a:latin typeface="+mj-ea"/>
                          <a:ea typeface="+mj-ea"/>
                          <a:cs typeface="+mn-cs"/>
                        </a:rPr>
                        <a:t>號</a:t>
                      </a:r>
                      <a:r>
                        <a:rPr kumimoji="1" lang="en-US" altLang="zh-TW" sz="1000" b="0" i="0" u="none" strike="noStrike" kern="1200" cap="none" normalizeH="0" baseline="0" dirty="0" smtClean="0">
                          <a:ln>
                            <a:noFill/>
                          </a:ln>
                          <a:solidFill>
                            <a:schemeClr val="tx1"/>
                          </a:solidFill>
                          <a:effectLst/>
                          <a:latin typeface="+mj-ea"/>
                          <a:ea typeface="+mj-ea"/>
                          <a:cs typeface="+mn-cs"/>
                        </a:rPr>
                        <a:t>22</a:t>
                      </a:r>
                      <a:r>
                        <a:rPr kumimoji="1" lang="zh-TW" altLang="en-US" sz="1000" b="0" i="0" u="none" strike="noStrike" kern="1200" cap="none" normalizeH="0" baseline="0" dirty="0" smtClean="0">
                          <a:ln>
                            <a:noFill/>
                          </a:ln>
                          <a:solidFill>
                            <a:schemeClr val="tx1"/>
                          </a:solidFill>
                          <a:effectLst/>
                          <a:latin typeface="+mj-ea"/>
                          <a:ea typeface="+mj-ea"/>
                          <a:cs typeface="+mn-cs"/>
                        </a:rPr>
                        <a:t>樓</a:t>
                      </a:r>
                      <a:r>
                        <a:rPr kumimoji="1" lang="en-US" altLang="zh-TW" sz="1000" b="0" i="0" u="none" strike="noStrike" kern="1200" cap="none" normalizeH="0" baseline="0" dirty="0" smtClean="0">
                          <a:ln>
                            <a:noFill/>
                          </a:ln>
                          <a:solidFill>
                            <a:schemeClr val="tx1"/>
                          </a:solidFill>
                          <a:effectLst/>
                          <a:latin typeface="+mj-ea"/>
                          <a:ea typeface="+mj-ea"/>
                          <a:cs typeface="+mn-cs"/>
                        </a:rPr>
                        <a:t>2208</a:t>
                      </a:r>
                      <a:r>
                        <a:rPr kumimoji="1" lang="zh-TW" altLang="en-US" sz="1000" b="0" i="0" u="none" strike="noStrike" kern="1200" cap="none" normalizeH="0" baseline="0" dirty="0" smtClean="0">
                          <a:ln>
                            <a:noFill/>
                          </a:ln>
                          <a:solidFill>
                            <a:schemeClr val="tx1"/>
                          </a:solidFill>
                          <a:effectLst/>
                          <a:latin typeface="+mj-ea"/>
                          <a:ea typeface="+mj-ea"/>
                          <a:cs typeface="+mn-cs"/>
                        </a:rPr>
                        <a:t>室</a:t>
                      </a:r>
                      <a:endParaRPr kumimoji="1" lang="en-US" altLang="zh-TW" sz="1000" b="0" i="0" u="none" strike="noStrike" kern="1200" cap="none" normalizeH="0" baseline="0" dirty="0" smtClean="0">
                        <a:ln>
                          <a:noFill/>
                        </a:ln>
                        <a:solidFill>
                          <a:schemeClr val="tx1"/>
                        </a:solidFill>
                        <a:effectLst/>
                        <a:latin typeface="+mj-ea"/>
                        <a:ea typeface="+mj-ea"/>
                        <a:cs typeface="+mn-cs"/>
                      </a:endParaRPr>
                    </a:p>
                    <a:p>
                      <a:pPr marL="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j-ea"/>
                          <a:cs typeface="+mn-cs"/>
                        </a:rPr>
                        <a:t>Room 2208, 22F, No. 106, Sec. 2, </a:t>
                      </a:r>
                      <a:r>
                        <a:rPr kumimoji="1" lang="en-US" altLang="zh-TW" sz="1000" b="0" i="0" u="none" strike="noStrike" kern="1200" cap="none" normalizeH="0" baseline="0" dirty="0" err="1" smtClean="0">
                          <a:ln>
                            <a:noFill/>
                          </a:ln>
                          <a:solidFill>
                            <a:schemeClr val="tx1"/>
                          </a:solidFill>
                          <a:effectLst/>
                          <a:latin typeface="+mj-ea"/>
                          <a:ea typeface="+mj-ea"/>
                          <a:cs typeface="+mn-cs"/>
                        </a:rPr>
                        <a:t>Heping</a:t>
                      </a:r>
                      <a:r>
                        <a:rPr kumimoji="1" lang="en-US" altLang="zh-TW" sz="1000" b="0" i="0" u="none" strike="noStrike" kern="1200" cap="none" normalizeH="0" baseline="0" dirty="0" smtClean="0">
                          <a:ln>
                            <a:noFill/>
                          </a:ln>
                          <a:solidFill>
                            <a:schemeClr val="tx1"/>
                          </a:solidFill>
                          <a:effectLst/>
                          <a:latin typeface="+mj-ea"/>
                          <a:ea typeface="+mj-ea"/>
                          <a:cs typeface="+mn-cs"/>
                        </a:rPr>
                        <a:t> Rd., </a:t>
                      </a:r>
                      <a:r>
                        <a:rPr kumimoji="1" lang="en-US" altLang="zh-TW" sz="1000" b="0" i="0" u="none" strike="noStrike" kern="1200" cap="none" normalizeH="0" baseline="0" dirty="0" err="1" smtClean="0">
                          <a:ln>
                            <a:noFill/>
                          </a:ln>
                          <a:solidFill>
                            <a:schemeClr val="tx1"/>
                          </a:solidFill>
                          <a:effectLst/>
                          <a:latin typeface="+mj-ea"/>
                          <a:ea typeface="+mj-ea"/>
                          <a:cs typeface="+mn-cs"/>
                        </a:rPr>
                        <a:t>Daan</a:t>
                      </a:r>
                      <a:r>
                        <a:rPr kumimoji="1" lang="en-US" altLang="zh-TW" sz="1000" b="0" i="0" u="none" strike="noStrike" kern="1200" cap="none" normalizeH="0" baseline="0" dirty="0" smtClean="0">
                          <a:ln>
                            <a:noFill/>
                          </a:ln>
                          <a:solidFill>
                            <a:schemeClr val="tx1"/>
                          </a:solidFill>
                          <a:effectLst/>
                          <a:latin typeface="+mj-ea"/>
                          <a:ea typeface="+mj-ea"/>
                          <a:cs typeface="+mn-cs"/>
                        </a:rPr>
                        <a:t> District, Taipei City 106</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5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Contact Person</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zh-TW" sz="1000" b="0" i="0" u="none" strike="noStrike" kern="1200" cap="none" normalizeH="0" baseline="0" dirty="0" smtClean="0">
                          <a:ln>
                            <a:noFill/>
                          </a:ln>
                          <a:solidFill>
                            <a:schemeClr val="tx1"/>
                          </a:solidFill>
                          <a:effectLst/>
                          <a:latin typeface="+mj-ea"/>
                          <a:ea typeface="+mj-ea"/>
                          <a:cs typeface="+mn-cs"/>
                        </a:rPr>
                        <a:t>Ms. Michelle Lee</a:t>
                      </a:r>
                      <a:endParaRPr kumimoji="1" lang="zh-TW" altLang="en-US" sz="1000" b="0" i="0" u="none" strike="noStrike" kern="1200" cap="none" normalizeH="0" baseline="0" dirty="0" smtClean="0">
                        <a:ln>
                          <a:noFill/>
                        </a:ln>
                        <a:solidFill>
                          <a:schemeClr val="tx1"/>
                        </a:solidFill>
                        <a:effectLst/>
                        <a:latin typeface="+mj-ea"/>
                        <a:ea typeface="+mj-ea"/>
                        <a:cs typeface="+mn-cs"/>
                      </a:endParaRP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30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Department</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j-ea"/>
                          <a:cs typeface="+mn-cs"/>
                        </a:rPr>
                        <a:t>Department of International Cooperation and Science Education</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8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Email</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zh-TW" sz="1000" b="0" i="0" u="none" strike="noStrike" cap="none" normalizeH="0" baseline="0" dirty="0" smtClean="0">
                          <a:ln>
                            <a:noFill/>
                          </a:ln>
                          <a:solidFill>
                            <a:schemeClr val="tx1"/>
                          </a:solidFill>
                          <a:effectLst/>
                          <a:latin typeface="+mj-ea"/>
                          <a:ea typeface="+mj-ea"/>
                        </a:rPr>
                        <a:t>soa167@most.gov.tw</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8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Phone</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zh-TW" sz="1000" b="0" i="0" u="none" strike="noStrike" kern="1200" cap="none" normalizeH="0" baseline="0" dirty="0" smtClean="0">
                          <a:ln>
                            <a:noFill/>
                          </a:ln>
                          <a:solidFill>
                            <a:schemeClr val="tx1"/>
                          </a:solidFill>
                          <a:effectLst/>
                          <a:latin typeface="+mj-ea"/>
                          <a:ea typeface="+mj-ea"/>
                          <a:cs typeface="+mn-cs"/>
                        </a:rPr>
                        <a:t>02-2737-7695</a:t>
                      </a:r>
                      <a:endParaRPr kumimoji="1" lang="zh-TW" altLang="en-US" sz="1000" b="0" i="0" u="none" strike="noStrike" kern="1200" cap="none" normalizeH="0" baseline="0" dirty="0" smtClean="0">
                        <a:ln>
                          <a:noFill/>
                        </a:ln>
                        <a:solidFill>
                          <a:schemeClr val="tx1"/>
                        </a:solidFill>
                        <a:effectLst/>
                        <a:latin typeface="+mj-ea"/>
                        <a:ea typeface="+mj-ea"/>
                        <a:cs typeface="+mn-cs"/>
                      </a:endParaRP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15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Internship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content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description</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j-ea"/>
                          <a:cs typeface="+mn-cs"/>
                        </a:rPr>
                        <a:t>1. Performed network administrative duties on Windows NT and conducted PC hardware repairs/upgrades.</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6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rPr>
                        <a:t>Remarks</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altLang="zh-TW" sz="1000" b="1" i="0" u="none" strike="noStrike" kern="1200" cap="none" normalizeH="0" baseline="0" dirty="0" smtClean="0">
                        <a:ln>
                          <a:noFill/>
                        </a:ln>
                        <a:solidFill>
                          <a:schemeClr val="tx1"/>
                        </a:solidFill>
                        <a:effectLst/>
                        <a:latin typeface="+mj-ea"/>
                        <a:ea typeface="+mj-ea"/>
                        <a:cs typeface="Times New Roman" pitchFamily="18" charset="0"/>
                      </a:endParaRP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zh-TW" sz="1000" b="0" i="0" u="none" strike="noStrike" kern="1200" cap="none" normalizeH="0" baseline="0" dirty="0" smtClean="0">
                          <a:ln>
                            <a:noFill/>
                          </a:ln>
                          <a:solidFill>
                            <a:schemeClr val="tx1"/>
                          </a:solidFill>
                          <a:effectLst/>
                          <a:latin typeface="+mj-ea"/>
                          <a:ea typeface="+mj-ea"/>
                          <a:cs typeface="+mn-cs"/>
                        </a:rPr>
                        <a:t>Please bring a passport size photo for making your ID badge.</a:t>
                      </a:r>
                    </a:p>
                  </a:txBody>
                  <a:tcPr marL="91417" marR="91417"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773" name="文字方塊 1"/>
          <p:cNvSpPr txBox="1">
            <a:spLocks noChangeArrowheads="1"/>
          </p:cNvSpPr>
          <p:nvPr/>
        </p:nvSpPr>
        <p:spPr bwMode="auto">
          <a:xfrm>
            <a:off x="611188" y="6165850"/>
            <a:ext cx="48244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r>
              <a:rPr lang="en-US" altLang="zh-TW" sz="1000">
                <a:solidFill>
                  <a:schemeClr val="tx1"/>
                </a:solidFill>
                <a:latin typeface="微軟正黑體" pitchFamily="34" charset="-120"/>
              </a:rPr>
              <a:t>Please do initiate contact with the contact person above regarding your internship content or how to get to your work location. All interns are expected to show their professional attitude towards the internship itself.</a:t>
            </a:r>
            <a:endParaRPr lang="zh-TW" altLang="en-US" sz="1000">
              <a:solidFill>
                <a:schemeClr val="tx1"/>
              </a:solidFill>
              <a:latin typeface="微軟正黑體" pitchFamily="34"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Clr>
                <a:schemeClr val="accent1"/>
              </a:buClr>
              <a:buFont typeface="Wingdings" pitchFamily="2" charset="2"/>
              <a:buChar char="n"/>
              <a:defRPr/>
            </a:pPr>
            <a:r>
              <a:rPr lang="zh-TW" altLang="en-US" b="1" dirty="0" smtClean="0">
                <a:solidFill>
                  <a:srgbClr val="080808"/>
                </a:solidFill>
              </a:rPr>
              <a:t>學員生活補助金之請款</a:t>
            </a:r>
            <a:endParaRPr lang="en-US" altLang="zh-TW" b="1" dirty="0" smtClean="0">
              <a:solidFill>
                <a:srgbClr val="080808"/>
              </a:solidFill>
            </a:endParaRPr>
          </a:p>
          <a:p>
            <a:pPr lvl="1" eaLnBrk="1" hangingPunct="1">
              <a:lnSpc>
                <a:spcPct val="90000"/>
              </a:lnSpc>
              <a:buClr>
                <a:schemeClr val="tx1">
                  <a:lumMod val="50000"/>
                  <a:lumOff val="50000"/>
                </a:schemeClr>
              </a:buClr>
              <a:defRPr/>
            </a:pPr>
            <a:r>
              <a:rPr lang="zh-TW" altLang="en-US" dirty="0" smtClean="0">
                <a:latin typeface="+mj-ea"/>
              </a:rPr>
              <a:t>國家實驗研究院</a:t>
            </a:r>
            <a:r>
              <a:rPr lang="en-US" altLang="zh-TW" dirty="0">
                <a:latin typeface="+mj-ea"/>
                <a:sym typeface="Wingdings" pitchFamily="2" charset="2"/>
              </a:rPr>
              <a:t>(</a:t>
            </a:r>
            <a:r>
              <a:rPr lang="zh-TW" altLang="en-US" dirty="0">
                <a:latin typeface="+mj-ea"/>
                <a:sym typeface="Wingdings" pitchFamily="2" charset="2"/>
              </a:rPr>
              <a:t>候鳥計畫辦公室</a:t>
            </a:r>
            <a:r>
              <a:rPr lang="en-US" altLang="zh-TW" dirty="0">
                <a:latin typeface="+mj-ea"/>
                <a:sym typeface="Wingdings" pitchFamily="2" charset="2"/>
              </a:rPr>
              <a:t>)</a:t>
            </a:r>
            <a:r>
              <a:rPr lang="zh-TW" altLang="en-US" dirty="0" smtClean="0">
                <a:latin typeface="+mj-ea"/>
              </a:rPr>
              <a:t>將另行發函</a:t>
            </a:r>
          </a:p>
          <a:p>
            <a:pPr lvl="1" eaLnBrk="1" hangingPunct="1">
              <a:lnSpc>
                <a:spcPct val="90000"/>
              </a:lnSpc>
              <a:buClr>
                <a:schemeClr val="tx1">
                  <a:lumMod val="50000"/>
                  <a:lumOff val="50000"/>
                </a:schemeClr>
              </a:buClr>
              <a:defRPr/>
            </a:pPr>
            <a:r>
              <a:rPr lang="zh-TW" altLang="en-US" dirty="0" smtClean="0">
                <a:latin typeface="+mj-ea"/>
              </a:rPr>
              <a:t>實習單位依國家實驗研究院</a:t>
            </a:r>
            <a:r>
              <a:rPr lang="en-US" altLang="zh-TW" dirty="0">
                <a:latin typeface="+mj-ea"/>
                <a:sym typeface="Wingdings" pitchFamily="2" charset="2"/>
              </a:rPr>
              <a:t>(</a:t>
            </a:r>
            <a:r>
              <a:rPr lang="zh-TW" altLang="en-US" dirty="0">
                <a:latin typeface="+mj-ea"/>
                <a:sym typeface="Wingdings" pitchFamily="2" charset="2"/>
              </a:rPr>
              <a:t>候鳥計畫辦公室</a:t>
            </a:r>
            <a:r>
              <a:rPr lang="en-US" altLang="zh-TW" dirty="0">
                <a:latin typeface="+mj-ea"/>
                <a:sym typeface="Wingdings" pitchFamily="2" charset="2"/>
              </a:rPr>
              <a:t>)</a:t>
            </a:r>
            <a:r>
              <a:rPr lang="zh-TW" altLang="en-US" dirty="0" smtClean="0">
                <a:latin typeface="+mj-ea"/>
              </a:rPr>
              <a:t>公函附件所列金額，備函檢附領款收據，向國家實驗研究院</a:t>
            </a:r>
            <a:r>
              <a:rPr lang="en-US" altLang="zh-TW" dirty="0">
                <a:latin typeface="+mj-ea"/>
                <a:sym typeface="Wingdings" pitchFamily="2" charset="2"/>
              </a:rPr>
              <a:t>(</a:t>
            </a:r>
            <a:r>
              <a:rPr lang="zh-TW" altLang="en-US" dirty="0">
                <a:latin typeface="+mj-ea"/>
                <a:sym typeface="Wingdings" pitchFamily="2" charset="2"/>
              </a:rPr>
              <a:t>候鳥計畫辦公室</a:t>
            </a:r>
            <a:r>
              <a:rPr lang="en-US" altLang="zh-TW" dirty="0">
                <a:latin typeface="+mj-ea"/>
                <a:sym typeface="Wingdings" pitchFamily="2" charset="2"/>
              </a:rPr>
              <a:t>)</a:t>
            </a:r>
            <a:r>
              <a:rPr lang="zh-TW" altLang="en-US" dirty="0" smtClean="0">
                <a:latin typeface="+mj-ea"/>
              </a:rPr>
              <a:t>請款，請款金額詳</a:t>
            </a:r>
            <a:r>
              <a:rPr lang="en-US" altLang="zh-TW" dirty="0" smtClean="0">
                <a:latin typeface="+mj-ea"/>
              </a:rPr>
              <a:t>【</a:t>
            </a:r>
            <a:r>
              <a:rPr lang="zh-TW" altLang="en-US" dirty="0" smtClean="0">
                <a:latin typeface="+mj-ea"/>
              </a:rPr>
              <a:t>附件</a:t>
            </a:r>
            <a:r>
              <a:rPr lang="en-US" altLang="zh-TW" dirty="0" smtClean="0">
                <a:latin typeface="+mj-ea"/>
              </a:rPr>
              <a:t>】</a:t>
            </a:r>
            <a:endParaRPr lang="zh-TW" altLang="en-US" dirty="0" smtClean="0">
              <a:latin typeface="+mj-ea"/>
            </a:endParaRPr>
          </a:p>
          <a:p>
            <a:pPr lvl="1" eaLnBrk="1" hangingPunct="1">
              <a:lnSpc>
                <a:spcPct val="90000"/>
              </a:lnSpc>
              <a:buClr>
                <a:schemeClr val="tx1">
                  <a:lumMod val="50000"/>
                  <a:lumOff val="50000"/>
                </a:schemeClr>
              </a:buClr>
              <a:defRPr/>
            </a:pPr>
            <a:r>
              <a:rPr lang="zh-TW" altLang="en-US" dirty="0" smtClean="0">
                <a:latin typeface="+mj-ea"/>
              </a:rPr>
              <a:t>來函請註明單位</a:t>
            </a:r>
            <a:r>
              <a:rPr lang="en-US" altLang="zh-TW" dirty="0" smtClean="0">
                <a:latin typeface="+mj-ea"/>
              </a:rPr>
              <a:t>(1)</a:t>
            </a:r>
            <a:r>
              <a:rPr lang="zh-TW" altLang="en-US" dirty="0" smtClean="0">
                <a:latin typeface="+mj-ea"/>
              </a:rPr>
              <a:t>設帳銀行</a:t>
            </a:r>
            <a:r>
              <a:rPr lang="en-US" altLang="zh-TW" dirty="0" smtClean="0">
                <a:latin typeface="+mj-ea"/>
              </a:rPr>
              <a:t>(2)</a:t>
            </a:r>
            <a:r>
              <a:rPr lang="zh-TW" altLang="en-US" dirty="0" smtClean="0">
                <a:latin typeface="+mj-ea"/>
              </a:rPr>
              <a:t>戶名</a:t>
            </a:r>
            <a:r>
              <a:rPr lang="en-US" altLang="zh-TW" dirty="0" smtClean="0">
                <a:latin typeface="+mj-ea"/>
              </a:rPr>
              <a:t>(3)</a:t>
            </a:r>
            <a:r>
              <a:rPr lang="zh-TW" altLang="en-US" dirty="0" smtClean="0">
                <a:latin typeface="+mj-ea"/>
              </a:rPr>
              <a:t>帳號等資料</a:t>
            </a:r>
            <a:endParaRPr lang="en-US" altLang="zh-TW" dirty="0" smtClean="0">
              <a:latin typeface="+mj-ea"/>
            </a:endParaRPr>
          </a:p>
          <a:p>
            <a:pPr eaLnBrk="1" hangingPunct="1">
              <a:lnSpc>
                <a:spcPct val="105000"/>
              </a:lnSpc>
              <a:buClr>
                <a:schemeClr val="accent1"/>
              </a:buClr>
              <a:buFont typeface="Wingdings" pitchFamily="2" charset="2"/>
              <a:buChar char="n"/>
              <a:defRPr/>
            </a:pPr>
            <a:r>
              <a:rPr lang="zh-TW" altLang="en-US" b="1" dirty="0" smtClean="0">
                <a:solidFill>
                  <a:srgbClr val="080808"/>
                </a:solidFill>
              </a:rPr>
              <a:t>生活補助金</a:t>
            </a:r>
          </a:p>
          <a:p>
            <a:pPr lvl="1" eaLnBrk="1" hangingPunct="1">
              <a:lnSpc>
                <a:spcPct val="105000"/>
              </a:lnSpc>
              <a:buClr>
                <a:schemeClr val="tx1">
                  <a:lumMod val="50000"/>
                  <a:lumOff val="50000"/>
                </a:schemeClr>
              </a:buClr>
              <a:defRPr/>
            </a:pPr>
            <a:r>
              <a:rPr lang="zh-TW" altLang="en-US" dirty="0" smtClean="0">
                <a:latin typeface="+mj-ea"/>
              </a:rPr>
              <a:t>實習單位需協助</a:t>
            </a:r>
            <a:r>
              <a:rPr lang="zh-TW" altLang="en-US" dirty="0" smtClean="0">
                <a:latin typeface="+mj-ea"/>
                <a:sym typeface="Wingdings" pitchFamily="2" charset="2"/>
              </a:rPr>
              <a:t>國家實驗研究院發放</a:t>
            </a:r>
            <a:r>
              <a:rPr lang="zh-TW" altLang="en-US" dirty="0" smtClean="0">
                <a:latin typeface="+mj-ea"/>
              </a:rPr>
              <a:t>生活補助金</a:t>
            </a:r>
            <a:endParaRPr lang="en-US" altLang="zh-TW" dirty="0" smtClean="0">
              <a:latin typeface="+mj-ea"/>
            </a:endParaRPr>
          </a:p>
          <a:p>
            <a:pPr lvl="1" eaLnBrk="1" hangingPunct="1">
              <a:lnSpc>
                <a:spcPct val="105000"/>
              </a:lnSpc>
              <a:buClr>
                <a:schemeClr val="tx1">
                  <a:lumMod val="50000"/>
                  <a:lumOff val="50000"/>
                </a:schemeClr>
              </a:buClr>
              <a:defRPr/>
            </a:pPr>
            <a:r>
              <a:rPr lang="zh-TW" altLang="en-US" dirty="0" smtClean="0">
                <a:latin typeface="+mj-ea"/>
              </a:rPr>
              <a:t>實習所需之出差旅費等費用，由實習單位自行負擔</a:t>
            </a:r>
            <a:endParaRPr lang="en-US" altLang="zh-TW" dirty="0" smtClean="0">
              <a:latin typeface="+mj-ea"/>
            </a:endParaRPr>
          </a:p>
          <a:p>
            <a:pPr lvl="1" eaLnBrk="1" hangingPunct="1">
              <a:lnSpc>
                <a:spcPct val="80000"/>
              </a:lnSpc>
              <a:buClr>
                <a:schemeClr val="tx1">
                  <a:lumMod val="50000"/>
                  <a:lumOff val="50000"/>
                </a:schemeClr>
              </a:buClr>
              <a:buFont typeface="Arial" pitchFamily="34" charset="0"/>
              <a:buChar char="•"/>
              <a:defRPr/>
            </a:pPr>
            <a:r>
              <a:rPr lang="zh-TW" altLang="en-US" dirty="0" smtClean="0">
                <a:latin typeface="+mj-ea"/>
              </a:rPr>
              <a:t>生活補助金：均免稅免勞健保（國外及國內學員均適用）</a:t>
            </a:r>
          </a:p>
          <a:p>
            <a:pPr lvl="2" eaLnBrk="1" hangingPunct="1">
              <a:lnSpc>
                <a:spcPct val="80000"/>
              </a:lnSpc>
              <a:buFont typeface="Arial" pitchFamily="34" charset="0"/>
              <a:buChar char="•"/>
              <a:defRPr/>
            </a:pPr>
            <a:r>
              <a:rPr lang="zh-TW" altLang="en-US" dirty="0" smtClean="0">
                <a:solidFill>
                  <a:srgbClr val="015073"/>
                </a:solidFill>
              </a:rPr>
              <a:t>因係生活補助金，而非具有對價關係之工作酬勞</a:t>
            </a:r>
          </a:p>
          <a:p>
            <a:pPr lvl="2" eaLnBrk="1" hangingPunct="1">
              <a:lnSpc>
                <a:spcPct val="80000"/>
              </a:lnSpc>
              <a:buFont typeface="Arial" pitchFamily="34" charset="0"/>
              <a:buChar char="•"/>
              <a:defRPr/>
            </a:pPr>
            <a:r>
              <a:rPr lang="zh-TW" altLang="en-US" dirty="0" smtClean="0">
                <a:solidFill>
                  <a:srgbClr val="015073"/>
                </a:solidFill>
              </a:rPr>
              <a:t>業經財政部國稅局解釋函同意免稅，詳</a:t>
            </a:r>
            <a:r>
              <a:rPr lang="en-US" altLang="zh-TW" dirty="0" smtClean="0">
                <a:solidFill>
                  <a:srgbClr val="015073"/>
                </a:solidFill>
              </a:rPr>
              <a:t>【</a:t>
            </a:r>
            <a:r>
              <a:rPr lang="zh-TW" altLang="en-US" dirty="0" smtClean="0">
                <a:solidFill>
                  <a:srgbClr val="015073"/>
                </a:solidFill>
              </a:rPr>
              <a:t>附件</a:t>
            </a:r>
            <a:r>
              <a:rPr lang="en-US" altLang="zh-TW" dirty="0" smtClean="0">
                <a:solidFill>
                  <a:srgbClr val="015073"/>
                </a:solidFill>
              </a:rPr>
              <a:t>】</a:t>
            </a:r>
            <a:endParaRPr lang="en-US" altLang="zh-TW" b="1" dirty="0" smtClean="0">
              <a:solidFill>
                <a:srgbClr val="080808"/>
              </a:solidFill>
            </a:endParaRPr>
          </a:p>
          <a:p>
            <a:pPr>
              <a:buFont typeface="Arial" pitchFamily="34" charset="0"/>
              <a:buNone/>
              <a:defRPr/>
            </a:pPr>
            <a:endParaRPr lang="zh-TW" altLang="en-US" dirty="0"/>
          </a:p>
        </p:txBody>
      </p:sp>
      <p:sp>
        <p:nvSpPr>
          <p:cNvPr id="30723"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660CACDA-7190-4A45-B671-4995671D9BD4}" type="slidenum">
              <a:rPr lang="en-US" altLang="zh-TW" sz="1200" smtClean="0">
                <a:latin typeface="Arial" charset="0"/>
                <a:ea typeface="新細明體" charset="-120"/>
              </a:rPr>
              <a:pPr eaLnBrk="1" hangingPunct="1">
                <a:spcBef>
                  <a:spcPct val="0"/>
                </a:spcBef>
                <a:buClrTx/>
                <a:buFontTx/>
                <a:buNone/>
              </a:pPr>
              <a:t>18</a:t>
            </a:fld>
            <a:endParaRPr lang="en-US" altLang="zh-TW" sz="1200" smtClean="0">
              <a:latin typeface="Arial" charset="0"/>
              <a:ea typeface="新細明體" charset="-120"/>
            </a:endParaRPr>
          </a:p>
        </p:txBody>
      </p:sp>
      <p:sp>
        <p:nvSpPr>
          <p:cNvPr id="6" name="標題 1"/>
          <p:cNvSpPr txBox="1">
            <a:spLocks/>
          </p:cNvSpPr>
          <p:nvPr/>
        </p:nvSpPr>
        <p:spPr>
          <a:xfrm>
            <a:off x="457200" y="269776"/>
            <a:ext cx="8229600" cy="114300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(2)</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052736"/>
            <a:ext cx="8229600" cy="5689377"/>
          </a:xfrm>
        </p:spPr>
        <p:txBody>
          <a:bodyPr/>
          <a:lstStyle/>
          <a:p>
            <a:pPr eaLnBrk="1" hangingPunct="1">
              <a:lnSpc>
                <a:spcPct val="95000"/>
              </a:lnSpc>
              <a:spcBef>
                <a:spcPct val="10000"/>
              </a:spcBef>
              <a:buClr>
                <a:schemeClr val="accent1"/>
              </a:buClr>
              <a:buFont typeface="Wingdings" pitchFamily="2" charset="2"/>
              <a:buChar char="n"/>
              <a:defRPr/>
            </a:pPr>
            <a:r>
              <a:rPr lang="zh-TW" altLang="en-US" b="1" dirty="0" smtClean="0">
                <a:solidFill>
                  <a:srgbClr val="080808"/>
                </a:solidFill>
              </a:rPr>
              <a:t>生活補助金發放方式</a:t>
            </a:r>
          </a:p>
          <a:p>
            <a:pPr lvl="1" eaLnBrk="1" hangingPunct="1">
              <a:lnSpc>
                <a:spcPct val="80000"/>
              </a:lnSpc>
              <a:buFont typeface="Arial" pitchFamily="34" charset="0"/>
              <a:buChar char="•"/>
              <a:defRPr/>
            </a:pPr>
            <a:r>
              <a:rPr lang="zh-TW" altLang="en-US" dirty="0" smtClean="0">
                <a:latin typeface="+mn-ea"/>
              </a:rPr>
              <a:t>全程參與</a:t>
            </a:r>
            <a:r>
              <a:rPr lang="zh-TW" altLang="en-US" dirty="0" smtClean="0">
                <a:latin typeface="+mn-ea"/>
                <a:sym typeface="Wingdings" pitchFamily="2" charset="2"/>
              </a:rPr>
              <a:t>發放</a:t>
            </a:r>
            <a:r>
              <a:rPr lang="zh-TW" altLang="en-US" dirty="0" smtClean="0">
                <a:latin typeface="+mn-ea"/>
              </a:rPr>
              <a:t>生活補助金</a:t>
            </a:r>
            <a:r>
              <a:rPr lang="en-US" altLang="zh-TW" dirty="0" smtClean="0">
                <a:latin typeface="+mn-ea"/>
              </a:rPr>
              <a:t>NT$30,000(</a:t>
            </a:r>
            <a:r>
              <a:rPr lang="zh-TW" altLang="en-US" dirty="0" smtClean="0">
                <a:latin typeface="+mn-ea"/>
              </a:rPr>
              <a:t>以</a:t>
            </a:r>
            <a:r>
              <a:rPr lang="en-US" altLang="zh-TW" dirty="0" smtClean="0">
                <a:latin typeface="+mn-ea"/>
              </a:rPr>
              <a:t>50</a:t>
            </a:r>
            <a:r>
              <a:rPr lang="zh-TW" altLang="en-US" dirty="0" smtClean="0">
                <a:latin typeface="+mn-ea"/>
              </a:rPr>
              <a:t>天為例</a:t>
            </a:r>
            <a:r>
              <a:rPr lang="en-US" altLang="zh-TW" dirty="0" smtClean="0">
                <a:latin typeface="+mn-ea"/>
              </a:rPr>
              <a:t>)</a:t>
            </a:r>
            <a:endParaRPr lang="zh-TW" altLang="en-US" dirty="0" smtClean="0">
              <a:latin typeface="+mn-ea"/>
            </a:endParaRPr>
          </a:p>
          <a:p>
            <a:pPr lvl="2" eaLnBrk="1" hangingPunct="1">
              <a:lnSpc>
                <a:spcPct val="80000"/>
              </a:lnSpc>
              <a:buFont typeface="Arial" pitchFamily="34" charset="0"/>
              <a:buChar char="•"/>
              <a:defRPr/>
            </a:pPr>
            <a:r>
              <a:rPr lang="zh-TW" altLang="en-US" dirty="0" smtClean="0">
                <a:solidFill>
                  <a:srgbClr val="015073"/>
                </a:solidFill>
              </a:rPr>
              <a:t>實習期間每日</a:t>
            </a:r>
            <a:r>
              <a:rPr lang="en-US" altLang="zh-TW" dirty="0" smtClean="0">
                <a:solidFill>
                  <a:srgbClr val="015073"/>
                </a:solidFill>
              </a:rPr>
              <a:t>NT$ 600</a:t>
            </a:r>
            <a:r>
              <a:rPr lang="zh-TW" altLang="en-US" dirty="0" smtClean="0">
                <a:solidFill>
                  <a:srgbClr val="015073"/>
                </a:solidFill>
              </a:rPr>
              <a:t>元</a:t>
            </a:r>
          </a:p>
          <a:p>
            <a:pPr lvl="1" eaLnBrk="1" hangingPunct="1">
              <a:lnSpc>
                <a:spcPct val="80000"/>
              </a:lnSpc>
              <a:buFont typeface="Arial" pitchFamily="34" charset="0"/>
              <a:buChar char="•"/>
              <a:defRPr/>
            </a:pPr>
            <a:r>
              <a:rPr lang="zh-TW" altLang="en-US" dirty="0" smtClean="0">
                <a:latin typeface="+mn-ea"/>
              </a:rPr>
              <a:t>國外學員加發交通補助金</a:t>
            </a:r>
            <a:r>
              <a:rPr lang="en-US" altLang="zh-TW" dirty="0" smtClean="0">
                <a:latin typeface="+mn-ea"/>
              </a:rPr>
              <a:t>NT$10,000</a:t>
            </a:r>
            <a:endParaRPr lang="zh-TW" altLang="en-US" dirty="0" smtClean="0">
              <a:latin typeface="+mn-ea"/>
            </a:endParaRPr>
          </a:p>
          <a:p>
            <a:pPr lvl="1" eaLnBrk="1" hangingPunct="1">
              <a:lnSpc>
                <a:spcPct val="80000"/>
              </a:lnSpc>
              <a:buFont typeface="Arial" pitchFamily="34" charset="0"/>
              <a:buChar char="•"/>
              <a:defRPr/>
            </a:pPr>
            <a:r>
              <a:rPr lang="zh-TW" altLang="en-US" dirty="0" smtClean="0">
                <a:latin typeface="+mn-ea"/>
              </a:rPr>
              <a:t>應分三期發放，日期及金額如下：</a:t>
            </a:r>
          </a:p>
          <a:p>
            <a:pPr lvl="2" eaLnBrk="1" hangingPunct="1">
              <a:lnSpc>
                <a:spcPct val="80000"/>
              </a:lnSpc>
              <a:buFont typeface="Arial" pitchFamily="34" charset="0"/>
              <a:buChar char="•"/>
              <a:defRPr/>
            </a:pPr>
            <a:r>
              <a:rPr lang="zh-TW" altLang="en-US" dirty="0" smtClean="0">
                <a:solidFill>
                  <a:srgbClr val="015073"/>
                </a:solidFill>
              </a:rPr>
              <a:t>實習單位可自行決定發放方式，但建議以現金發放</a:t>
            </a:r>
          </a:p>
          <a:p>
            <a:pPr lvl="2" eaLnBrk="1" hangingPunct="1">
              <a:lnSpc>
                <a:spcPct val="80000"/>
              </a:lnSpc>
              <a:buFont typeface="Arial" pitchFamily="34" charset="0"/>
              <a:buChar char="•"/>
              <a:defRPr/>
            </a:pPr>
            <a:r>
              <a:rPr lang="zh-TW" altLang="en-US" dirty="0" smtClean="0">
                <a:solidFill>
                  <a:srgbClr val="015073"/>
                </a:solidFill>
              </a:rPr>
              <a:t>若需請學員新開立帳戶，則需於實習開始前事先告知，並詢問學員是否需要協助</a:t>
            </a:r>
          </a:p>
          <a:p>
            <a:pPr lvl="2" eaLnBrk="1" hangingPunct="1">
              <a:lnSpc>
                <a:spcPct val="80000"/>
              </a:lnSpc>
              <a:buFont typeface="Arial" pitchFamily="34" charset="0"/>
              <a:buChar char="•"/>
              <a:defRPr/>
            </a:pPr>
            <a:r>
              <a:rPr lang="zh-TW" altLang="en-US" dirty="0" smtClean="0">
                <a:solidFill>
                  <a:srgbClr val="015073"/>
                </a:solidFill>
              </a:rPr>
              <a:t>學員提前離開</a:t>
            </a:r>
            <a:r>
              <a:rPr lang="zh-TW" altLang="en-US" dirty="0">
                <a:solidFill>
                  <a:srgbClr val="015073"/>
                </a:solidFill>
              </a:rPr>
              <a:t>實習或因故遭</a:t>
            </a:r>
            <a:r>
              <a:rPr lang="zh-TW" altLang="zh-TW" dirty="0">
                <a:solidFill>
                  <a:srgbClr val="015073"/>
                </a:solidFill>
              </a:rPr>
              <a:t>計畫除名</a:t>
            </a:r>
            <a:r>
              <a:rPr lang="zh-TW" altLang="en-US" dirty="0">
                <a:solidFill>
                  <a:srgbClr val="015073"/>
                </a:solidFill>
              </a:rPr>
              <a:t>，應切結</a:t>
            </a:r>
            <a:r>
              <a:rPr lang="zh-TW" altLang="en-US" dirty="0" smtClean="0">
                <a:solidFill>
                  <a:srgbClr val="015073"/>
                </a:solidFill>
              </a:rPr>
              <a:t>不得再領取規劃於之後日期發放的補助金</a:t>
            </a:r>
            <a:endParaRPr lang="en-US" altLang="zh-TW" dirty="0" smtClean="0">
              <a:solidFill>
                <a:srgbClr val="015073"/>
              </a:solidFill>
            </a:endParaRPr>
          </a:p>
          <a:p>
            <a:pPr lvl="2" eaLnBrk="1" hangingPunct="1">
              <a:lnSpc>
                <a:spcPct val="80000"/>
              </a:lnSpc>
              <a:buFont typeface="Arial" pitchFamily="34" charset="0"/>
              <a:buChar char="•"/>
              <a:defRPr/>
            </a:pPr>
            <a:r>
              <a:rPr lang="zh-TW" altLang="en-US" dirty="0" smtClean="0">
                <a:solidFill>
                  <a:srgbClr val="015073"/>
                </a:solidFill>
              </a:rPr>
              <a:t>發放補助金時</a:t>
            </a:r>
            <a:r>
              <a:rPr lang="zh-TW" altLang="en-US" dirty="0" smtClean="0">
                <a:solidFill>
                  <a:srgbClr val="FF0000"/>
                </a:solidFill>
              </a:rPr>
              <a:t>務必請學員填寫領款收據</a:t>
            </a:r>
            <a:r>
              <a:rPr lang="zh-TW" altLang="en-US" dirty="0" smtClean="0">
                <a:solidFill>
                  <a:srgbClr val="015073"/>
                </a:solidFill>
              </a:rPr>
              <a:t>，詳</a:t>
            </a:r>
            <a:r>
              <a:rPr lang="en-US" altLang="zh-TW" dirty="0" smtClean="0">
                <a:solidFill>
                  <a:srgbClr val="015073"/>
                </a:solidFill>
              </a:rPr>
              <a:t>【</a:t>
            </a:r>
            <a:r>
              <a:rPr lang="zh-TW" altLang="en-US" dirty="0" smtClean="0">
                <a:solidFill>
                  <a:srgbClr val="015073"/>
                </a:solidFill>
              </a:rPr>
              <a:t>附件</a:t>
            </a:r>
            <a:r>
              <a:rPr lang="en-US" altLang="zh-TW" dirty="0" smtClean="0">
                <a:solidFill>
                  <a:srgbClr val="015073"/>
                </a:solidFill>
              </a:rPr>
              <a:t>】</a:t>
            </a:r>
            <a:endParaRPr lang="zh-TW" altLang="en-US" dirty="0" smtClean="0">
              <a:solidFill>
                <a:srgbClr val="015073"/>
              </a:solidFill>
            </a:endParaRPr>
          </a:p>
          <a:p>
            <a:pPr>
              <a:buFont typeface="Arial" pitchFamily="34" charset="0"/>
              <a:buChar char="•"/>
              <a:defRPr/>
            </a:pPr>
            <a:endParaRPr lang="zh-TW" altLang="en-US" dirty="0"/>
          </a:p>
        </p:txBody>
      </p:sp>
      <p:sp>
        <p:nvSpPr>
          <p:cNvPr id="31747"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AF3C26A9-B6EC-4420-9601-794AE5B8B14C}" type="slidenum">
              <a:rPr lang="en-US" altLang="zh-TW" sz="1200" smtClean="0">
                <a:latin typeface="Arial" charset="0"/>
                <a:ea typeface="新細明體" charset="-120"/>
              </a:rPr>
              <a:pPr eaLnBrk="1" hangingPunct="1">
                <a:spcBef>
                  <a:spcPct val="0"/>
                </a:spcBef>
                <a:buClrTx/>
                <a:buFontTx/>
                <a:buNone/>
              </a:pPr>
              <a:t>19</a:t>
            </a:fld>
            <a:endParaRPr lang="en-US" altLang="zh-TW" sz="1200" smtClean="0">
              <a:latin typeface="Arial" charset="0"/>
              <a:ea typeface="新細明體" charset="-120"/>
            </a:endParaRPr>
          </a:p>
        </p:txBody>
      </p:sp>
      <p:sp>
        <p:nvSpPr>
          <p:cNvPr id="6" name="標題 1"/>
          <p:cNvSpPr txBox="1">
            <a:spLocks/>
          </p:cNvSpPr>
          <p:nvPr/>
        </p:nvSpPr>
        <p:spPr>
          <a:xfrm>
            <a:off x="457200" y="269776"/>
            <a:ext cx="8229600" cy="78296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(3)</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graphicFrame>
        <p:nvGraphicFramePr>
          <p:cNvPr id="7" name="Group 14"/>
          <p:cNvGraphicFramePr>
            <a:graphicFrameLocks/>
          </p:cNvGraphicFramePr>
          <p:nvPr>
            <p:extLst>
              <p:ext uri="{D42A27DB-BD31-4B8C-83A1-F6EECF244321}">
                <p14:modId xmlns:p14="http://schemas.microsoft.com/office/powerpoint/2010/main" val="2198757984"/>
              </p:ext>
            </p:extLst>
          </p:nvPr>
        </p:nvGraphicFramePr>
        <p:xfrm>
          <a:off x="1403648" y="4581128"/>
          <a:ext cx="6856933" cy="1828640"/>
        </p:xfrm>
        <a:graphic>
          <a:graphicData uri="http://schemas.openxmlformats.org/drawingml/2006/table">
            <a:tbl>
              <a:tblPr/>
              <a:tblGrid>
                <a:gridCol w="947187"/>
                <a:gridCol w="1445250"/>
                <a:gridCol w="936104"/>
                <a:gridCol w="3528392"/>
              </a:tblGrid>
              <a:tr h="45716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期別</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發放日期</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發放金額</a:t>
                      </a:r>
                      <a:endParaRPr kumimoji="1" lang="zh-TW" altLang="en-US" sz="1200" b="0" i="0" u="none" strike="noStrike" cap="none" normalizeH="0" baseline="0" dirty="0" smtClean="0">
                        <a:ln>
                          <a:noFill/>
                        </a:ln>
                        <a:solidFill>
                          <a:schemeClr val="tx1"/>
                        </a:solidFill>
                        <a:effectLst/>
                        <a:latin typeface="+mn-ea"/>
                        <a:ea typeface="+mn-ea"/>
                        <a:cs typeface="Times New Roman" pitchFamily="18" charset="0"/>
                      </a:endParaRPr>
                    </a:p>
                  </a:txBody>
                  <a:tcPr marL="91456" marR="91456" marT="45700" marB="457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發放及扣款方式</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r>
              <a:tr h="42084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第一期</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kern="1200" cap="none" normalizeH="0" baseline="0" dirty="0" smtClean="0">
                          <a:ln>
                            <a:noFill/>
                          </a:ln>
                          <a:solidFill>
                            <a:srgbClr val="00B0F0"/>
                          </a:solidFill>
                          <a:effectLst/>
                          <a:latin typeface="+mn-ea"/>
                          <a:ea typeface="+mn-ea"/>
                          <a:cs typeface="+mn-cs"/>
                        </a:rPr>
                        <a:t>總應實習日數</a:t>
                      </a:r>
                      <a:r>
                        <a:rPr kumimoji="1" lang="en-US" altLang="zh-TW" sz="1200" b="0" i="0" u="none" strike="noStrike" kern="1200" cap="none" normalizeH="0" baseline="0" dirty="0" smtClean="0">
                          <a:ln>
                            <a:noFill/>
                          </a:ln>
                          <a:solidFill>
                            <a:srgbClr val="00B0F0"/>
                          </a:solidFill>
                          <a:effectLst/>
                          <a:latin typeface="+mn-ea"/>
                          <a:ea typeface="+mn-ea"/>
                          <a:cs typeface="+mn-cs"/>
                        </a:rPr>
                        <a:t>1/3</a:t>
                      </a:r>
                      <a:r>
                        <a:rPr kumimoji="1" lang="zh-TW" altLang="en-US" sz="1200" b="0" i="0" u="none" strike="noStrike" kern="1200" cap="none" normalizeH="0" baseline="0" dirty="0" smtClean="0">
                          <a:ln>
                            <a:noFill/>
                          </a:ln>
                          <a:solidFill>
                            <a:srgbClr val="00B0F0"/>
                          </a:solidFill>
                          <a:effectLst/>
                          <a:latin typeface="+mn-ea"/>
                          <a:ea typeface="+mn-ea"/>
                          <a:cs typeface="+mn-cs"/>
                        </a:rPr>
                        <a:t>日後</a:t>
                      </a:r>
                    </a:p>
                  </a:txBody>
                  <a:tcPr marL="91456" marR="91456" marT="45700" marB="457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n-ea"/>
                          <a:ea typeface="+mn-ea"/>
                        </a:rPr>
                        <a:t>每日</a:t>
                      </a:r>
                      <a:r>
                        <a:rPr kumimoji="1" lang="en-US" altLang="zh-TW" sz="1200" b="0" i="0" u="none" strike="noStrike" cap="none" normalizeH="0" baseline="0" dirty="0" smtClean="0">
                          <a:ln>
                            <a:noFill/>
                          </a:ln>
                          <a:solidFill>
                            <a:schemeClr val="tx1"/>
                          </a:solidFill>
                          <a:effectLst/>
                          <a:latin typeface="+mn-ea"/>
                          <a:ea typeface="+mn-ea"/>
                        </a:rPr>
                        <a:t>NT$600</a:t>
                      </a:r>
                    </a:p>
                  </a:txBody>
                  <a:tcPr marL="91456" marR="91456" marT="45700" marB="457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n-ea"/>
                          <a:ea typeface="+mn-ea"/>
                        </a:rPr>
                        <a:t>依實際到職日發放</a:t>
                      </a:r>
                    </a:p>
                  </a:txBody>
                  <a:tcPr marL="91456" marR="91456" marT="45700" marB="4570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2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smtClean="0">
                          <a:ln>
                            <a:noFill/>
                          </a:ln>
                          <a:solidFill>
                            <a:schemeClr val="tx1"/>
                          </a:solidFill>
                          <a:effectLst/>
                          <a:latin typeface="+mn-ea"/>
                          <a:ea typeface="+mn-ea"/>
                        </a:rPr>
                        <a:t>第二期</a:t>
                      </a:r>
                      <a:endParaRPr kumimoji="1" lang="zh-TW" altLang="en-US" sz="1200" b="0" i="0" u="none" strike="noStrike" cap="none" normalizeH="0" baseline="0" smtClean="0">
                        <a:ln>
                          <a:noFill/>
                        </a:ln>
                        <a:solidFill>
                          <a:schemeClr val="tx1"/>
                        </a:solidFill>
                        <a:effectLst/>
                        <a:latin typeface="+mn-ea"/>
                        <a:ea typeface="+mn-ea"/>
                      </a:endParaRPr>
                    </a:p>
                  </a:txBody>
                  <a:tcPr marL="91456" marR="91456" marT="45700" marB="457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kern="1200" cap="none" normalizeH="0" baseline="0" dirty="0" smtClean="0">
                          <a:ln>
                            <a:noFill/>
                          </a:ln>
                          <a:solidFill>
                            <a:srgbClr val="00B0F0"/>
                          </a:solidFill>
                          <a:effectLst/>
                          <a:latin typeface="+mn-ea"/>
                          <a:ea typeface="+mn-ea"/>
                          <a:cs typeface="+mn-cs"/>
                        </a:rPr>
                        <a:t>總應實習日數</a:t>
                      </a:r>
                      <a:r>
                        <a:rPr kumimoji="1" lang="en-US" altLang="zh-TW" sz="1200" b="0" i="0" u="none" strike="noStrike" kern="1200" cap="none" normalizeH="0" baseline="0" dirty="0" smtClean="0">
                          <a:ln>
                            <a:noFill/>
                          </a:ln>
                          <a:solidFill>
                            <a:srgbClr val="00B0F0"/>
                          </a:solidFill>
                          <a:effectLst/>
                          <a:latin typeface="+mn-ea"/>
                          <a:ea typeface="+mn-ea"/>
                          <a:cs typeface="+mn-cs"/>
                        </a:rPr>
                        <a:t>2/3</a:t>
                      </a:r>
                      <a:r>
                        <a:rPr kumimoji="1" lang="zh-TW" altLang="en-US" sz="1200" b="0" i="0" u="none" strike="noStrike" kern="1200" cap="none" normalizeH="0" baseline="0" dirty="0" smtClean="0">
                          <a:ln>
                            <a:noFill/>
                          </a:ln>
                          <a:solidFill>
                            <a:srgbClr val="00B0F0"/>
                          </a:solidFill>
                          <a:effectLst/>
                          <a:latin typeface="+mn-ea"/>
                          <a:ea typeface="+mn-ea"/>
                          <a:cs typeface="+mn-cs"/>
                        </a:rPr>
                        <a:t>日後</a:t>
                      </a:r>
                    </a:p>
                  </a:txBody>
                  <a:tcPr marL="91456" marR="91456" marT="45700" marB="457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n-ea"/>
                          <a:ea typeface="+mn-ea"/>
                        </a:rPr>
                        <a:t>每日</a:t>
                      </a:r>
                      <a:r>
                        <a:rPr kumimoji="1" lang="en-US" altLang="zh-TW" sz="1200" b="0" i="0" u="none" strike="noStrike" cap="none" normalizeH="0" baseline="0" dirty="0" smtClean="0">
                          <a:ln>
                            <a:noFill/>
                          </a:ln>
                          <a:solidFill>
                            <a:schemeClr val="tx1"/>
                          </a:solidFill>
                          <a:effectLst/>
                          <a:latin typeface="+mn-ea"/>
                          <a:ea typeface="+mn-ea"/>
                        </a:rPr>
                        <a:t>NT$600</a:t>
                      </a:r>
                    </a:p>
                  </a:txBody>
                  <a:tcPr marL="91456" marR="91456" marT="45700" marB="457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zh-TW" altLang="en-US" sz="1200" b="0" i="0" u="none" strike="noStrike" cap="none" normalizeH="0" baseline="0" dirty="0" smtClean="0">
                          <a:ln>
                            <a:noFill/>
                          </a:ln>
                          <a:solidFill>
                            <a:schemeClr val="tx1"/>
                          </a:solidFill>
                          <a:effectLst/>
                          <a:latin typeface="+mn-ea"/>
                          <a:ea typeface="+mn-ea"/>
                        </a:rPr>
                        <a:t>應扣除前期未到日數或應繳回之補助金</a:t>
                      </a:r>
                      <a:endParaRPr kumimoji="1" lang="en-US" altLang="zh-TW"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6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n-ea"/>
                          <a:ea typeface="+mn-ea"/>
                        </a:rPr>
                        <a:t>第三期</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rgbClr val="00B0F0"/>
                          </a:solidFill>
                          <a:effectLst/>
                          <a:latin typeface="+mn-ea"/>
                          <a:ea typeface="+mn-ea"/>
                        </a:rPr>
                        <a:t>最後</a:t>
                      </a:r>
                      <a:r>
                        <a:rPr kumimoji="1" lang="en-US" altLang="zh-TW" sz="1200" b="0" i="0" u="none" strike="noStrike" cap="none" normalizeH="0" baseline="0" dirty="0" smtClean="0">
                          <a:ln>
                            <a:noFill/>
                          </a:ln>
                          <a:solidFill>
                            <a:srgbClr val="00B0F0"/>
                          </a:solidFill>
                          <a:effectLst/>
                          <a:latin typeface="+mn-ea"/>
                          <a:ea typeface="+mn-ea"/>
                        </a:rPr>
                        <a:t>1</a:t>
                      </a:r>
                      <a:r>
                        <a:rPr kumimoji="1" lang="zh-TW" altLang="en-US" sz="1200" b="0" i="0" u="none" strike="noStrike" cap="none" normalizeH="0" baseline="0" dirty="0" smtClean="0">
                          <a:ln>
                            <a:noFill/>
                          </a:ln>
                          <a:solidFill>
                            <a:srgbClr val="00B0F0"/>
                          </a:solidFill>
                          <a:effectLst/>
                          <a:latin typeface="+mn-ea"/>
                          <a:ea typeface="+mn-ea"/>
                        </a:rPr>
                        <a:t>週開始發放，且仍在職者</a:t>
                      </a:r>
                    </a:p>
                  </a:txBody>
                  <a:tcPr marL="91456" marR="91456" marT="45700" marB="4570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n-ea"/>
                          <a:ea typeface="+mn-ea"/>
                        </a:rPr>
                        <a:t>每日</a:t>
                      </a:r>
                      <a:r>
                        <a:rPr kumimoji="1" lang="en-US" altLang="zh-TW" sz="1200" b="0" i="0" u="none" strike="noStrike" cap="none" normalizeH="0" baseline="0" dirty="0" smtClean="0">
                          <a:ln>
                            <a:noFill/>
                          </a:ln>
                          <a:solidFill>
                            <a:schemeClr val="tx1"/>
                          </a:solidFill>
                          <a:effectLst/>
                          <a:latin typeface="+mn-ea"/>
                          <a:ea typeface="+mn-ea"/>
                        </a:rPr>
                        <a:t>NT$600</a:t>
                      </a:r>
                    </a:p>
                  </a:txBody>
                  <a:tcPr marL="91456" marR="91456" marT="45700" marB="457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n-ea"/>
                          <a:ea typeface="+mn-ea"/>
                        </a:rPr>
                        <a:t>應扣除前期未到日數或應繳回之補助金</a:t>
                      </a:r>
                      <a:endParaRPr kumimoji="1" lang="en-US" altLang="zh-TW" sz="1200" b="0" i="0" u="none" strike="noStrike" cap="none" normalizeH="0" baseline="0" dirty="0" smtClean="0">
                        <a:ln>
                          <a:noFill/>
                        </a:ln>
                        <a:solidFill>
                          <a:schemeClr val="tx1"/>
                        </a:solidFill>
                        <a:effectLst/>
                        <a:latin typeface="+mn-ea"/>
                        <a:ea typeface="+mn-ea"/>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zh-TW" altLang="en-US" sz="1200" b="0" i="0" u="none" strike="noStrike" cap="none" normalizeH="0" baseline="0" dirty="0" smtClean="0">
                          <a:ln>
                            <a:noFill/>
                          </a:ln>
                          <a:solidFill>
                            <a:schemeClr val="tx1"/>
                          </a:solidFill>
                          <a:effectLst/>
                          <a:latin typeface="+mn-ea"/>
                          <a:ea typeface="+mn-ea"/>
                        </a:rPr>
                        <a:t>國外學員加發交通補助金</a:t>
                      </a:r>
                      <a:r>
                        <a:rPr kumimoji="1" lang="en-US" altLang="zh-TW" sz="1200" b="0" i="0" u="none" strike="noStrike" cap="none" normalizeH="0" baseline="0" dirty="0" smtClean="0">
                          <a:ln>
                            <a:noFill/>
                          </a:ln>
                          <a:solidFill>
                            <a:schemeClr val="tx1"/>
                          </a:solidFill>
                          <a:effectLst/>
                          <a:latin typeface="+mn-ea"/>
                          <a:ea typeface="+mn-ea"/>
                        </a:rPr>
                        <a:t>NT$10,000</a:t>
                      </a:r>
                      <a:endParaRPr kumimoji="1" lang="zh-TW" altLang="en-US" sz="1200" b="0" i="0" u="none" strike="noStrike" cap="none" normalizeH="0" baseline="0" dirty="0" smtClean="0">
                        <a:ln>
                          <a:noFill/>
                        </a:ln>
                        <a:solidFill>
                          <a:schemeClr val="tx1"/>
                        </a:solidFill>
                        <a:effectLst/>
                        <a:latin typeface="+mn-ea"/>
                        <a:ea typeface="+mn-ea"/>
                      </a:endParaRPr>
                    </a:p>
                  </a:txBody>
                  <a:tcPr marL="91456" marR="91456" marT="45700" marB="4570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目錄</a:t>
            </a:r>
          </a:p>
        </p:txBody>
      </p:sp>
      <p:sp>
        <p:nvSpPr>
          <p:cNvPr id="11" name="內容版面配置區 10"/>
          <p:cNvSpPr>
            <a:spLocks noGrp="1"/>
          </p:cNvSpPr>
          <p:nvPr>
            <p:ph sz="half" idx="1"/>
          </p:nvPr>
        </p:nvSpPr>
        <p:spPr/>
        <p:txBody>
          <a:bodyPr/>
          <a:lstStyle/>
          <a:p>
            <a:pPr>
              <a:buFont typeface="Arial" pitchFamily="34" charset="0"/>
              <a:buChar char="•"/>
              <a:defRPr/>
            </a:pPr>
            <a:r>
              <a:rPr lang="en-US" altLang="zh-TW" sz="2400" dirty="0" smtClean="0">
                <a:latin typeface="+mj-ea"/>
                <a:ea typeface="+mj-ea"/>
              </a:rPr>
              <a:t>1.</a:t>
            </a:r>
            <a:r>
              <a:rPr lang="zh-TW" altLang="en-US" sz="2400" dirty="0" smtClean="0">
                <a:latin typeface="+mj-ea"/>
                <a:ea typeface="+mj-ea"/>
              </a:rPr>
              <a:t>辦理依據</a:t>
            </a:r>
            <a:endParaRPr lang="en-US" altLang="zh-TW" sz="2400" dirty="0" smtClean="0">
              <a:latin typeface="+mj-ea"/>
              <a:ea typeface="+mj-ea"/>
            </a:endParaRPr>
          </a:p>
          <a:p>
            <a:pPr>
              <a:buFont typeface="Arial" pitchFamily="34" charset="0"/>
              <a:buChar char="•"/>
              <a:defRPr/>
            </a:pPr>
            <a:r>
              <a:rPr lang="en-US" altLang="zh-TW" sz="2400" dirty="0" smtClean="0">
                <a:latin typeface="+mj-ea"/>
                <a:ea typeface="+mj-ea"/>
              </a:rPr>
              <a:t>2.</a:t>
            </a:r>
            <a:r>
              <a:rPr lang="zh-TW" altLang="en-US" sz="2400" dirty="0" smtClean="0">
                <a:latin typeface="+mj-ea"/>
                <a:ea typeface="+mj-ea"/>
              </a:rPr>
              <a:t>活動宗旨</a:t>
            </a:r>
            <a:endParaRPr lang="en-US" altLang="zh-TW" sz="2400" dirty="0" smtClean="0">
              <a:latin typeface="+mj-ea"/>
              <a:ea typeface="+mj-ea"/>
            </a:endParaRPr>
          </a:p>
          <a:p>
            <a:pPr>
              <a:buFont typeface="Arial" pitchFamily="34" charset="0"/>
              <a:buChar char="•"/>
              <a:defRPr/>
            </a:pPr>
            <a:r>
              <a:rPr lang="en-US" altLang="zh-TW" sz="2400" dirty="0" smtClean="0">
                <a:latin typeface="+mj-ea"/>
                <a:ea typeface="+mj-ea"/>
              </a:rPr>
              <a:t>3.</a:t>
            </a:r>
            <a:r>
              <a:rPr lang="zh-TW" altLang="en-US" sz="2400" dirty="0" smtClean="0">
                <a:solidFill>
                  <a:srgbClr val="322F2A"/>
                </a:solidFill>
                <a:latin typeface="+mj-ea"/>
                <a:ea typeface="+mj-ea"/>
              </a:rPr>
              <a:t>跨部會專案工作小組</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4.</a:t>
            </a:r>
            <a:r>
              <a:rPr lang="zh-TW" altLang="en-US" sz="2400" dirty="0" smtClean="0">
                <a:solidFill>
                  <a:srgbClr val="322F2A"/>
                </a:solidFill>
                <a:latin typeface="+mj-ea"/>
                <a:ea typeface="+mj-ea"/>
              </a:rPr>
              <a:t>招募學員對象</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5.</a:t>
            </a:r>
            <a:r>
              <a:rPr lang="zh-TW" altLang="en-US" sz="2400" dirty="0" smtClean="0">
                <a:solidFill>
                  <a:srgbClr val="322F2A"/>
                </a:solidFill>
                <a:latin typeface="+mj-ea"/>
                <a:ea typeface="+mj-ea"/>
              </a:rPr>
              <a:t>計畫內容</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6.</a:t>
            </a:r>
            <a:r>
              <a:rPr lang="zh-TW" altLang="en-US" sz="2400" dirty="0" smtClean="0">
                <a:solidFill>
                  <a:srgbClr val="322F2A"/>
                </a:solidFill>
                <a:latin typeface="+mj-ea"/>
                <a:ea typeface="+mj-ea"/>
              </a:rPr>
              <a:t>執行單位</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7.</a:t>
            </a:r>
            <a:r>
              <a:rPr lang="zh-TW" altLang="en-US" sz="2400" dirty="0" smtClean="0">
                <a:solidFill>
                  <a:srgbClr val="322F2A"/>
                </a:solidFill>
                <a:latin typeface="+mj-ea"/>
                <a:ea typeface="+mj-ea"/>
              </a:rPr>
              <a:t>學員徵選程序</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8.2016</a:t>
            </a:r>
            <a:r>
              <a:rPr lang="zh-TW" altLang="en-US" sz="2400" dirty="0" smtClean="0">
                <a:solidFill>
                  <a:srgbClr val="322F2A"/>
                </a:solidFill>
                <a:latin typeface="+mj-ea"/>
                <a:ea typeface="+mj-ea"/>
              </a:rPr>
              <a:t>實習單位名單</a:t>
            </a:r>
            <a:endParaRPr lang="en-US" altLang="zh-TW" sz="2400" dirty="0" smtClean="0">
              <a:solidFill>
                <a:srgbClr val="322F2A"/>
              </a:solidFill>
              <a:latin typeface="+mj-ea"/>
              <a:ea typeface="+mj-ea"/>
            </a:endParaRPr>
          </a:p>
          <a:p>
            <a:pPr>
              <a:buFont typeface="Arial" pitchFamily="34" charset="0"/>
              <a:buChar char="•"/>
              <a:defRPr/>
            </a:pPr>
            <a:endParaRPr lang="zh-TW" altLang="en-US" dirty="0"/>
          </a:p>
        </p:txBody>
      </p:sp>
      <p:sp>
        <p:nvSpPr>
          <p:cNvPr id="12" name="內容版面配置區 11"/>
          <p:cNvSpPr>
            <a:spLocks noGrp="1"/>
          </p:cNvSpPr>
          <p:nvPr>
            <p:ph sz="half" idx="2"/>
          </p:nvPr>
        </p:nvSpPr>
        <p:spPr>
          <a:xfrm>
            <a:off x="4500563" y="1600200"/>
            <a:ext cx="4248150" cy="4525963"/>
          </a:xfrm>
        </p:spPr>
        <p:txBody>
          <a:bodyPr/>
          <a:lstStyle/>
          <a:p>
            <a:pPr>
              <a:buFont typeface="Arial" pitchFamily="34" charset="0"/>
              <a:buChar char="•"/>
              <a:defRPr/>
            </a:pPr>
            <a:r>
              <a:rPr lang="en-US" altLang="zh-TW" sz="2400" dirty="0" smtClean="0">
                <a:solidFill>
                  <a:srgbClr val="322F2A"/>
                </a:solidFill>
                <a:latin typeface="+mj-ea"/>
              </a:rPr>
              <a:t>9.</a:t>
            </a:r>
            <a:r>
              <a:rPr lang="zh-TW" altLang="en-US" sz="2400" dirty="0" smtClean="0">
                <a:solidFill>
                  <a:srgbClr val="322F2A"/>
                </a:solidFill>
                <a:latin typeface="+mj-ea"/>
              </a:rPr>
              <a:t>學員錄取概況</a:t>
            </a:r>
            <a:endParaRPr lang="en-US" altLang="zh-TW" sz="2400" dirty="0" smtClean="0">
              <a:latin typeface="+mj-ea"/>
              <a:ea typeface="+mj-ea"/>
            </a:endParaRPr>
          </a:p>
          <a:p>
            <a:pPr>
              <a:buFont typeface="Arial" pitchFamily="34" charset="0"/>
              <a:buChar char="•"/>
              <a:defRPr/>
            </a:pPr>
            <a:r>
              <a:rPr lang="en-US" altLang="zh-TW" sz="2400" dirty="0" smtClean="0">
                <a:latin typeface="+mj-ea"/>
                <a:ea typeface="+mj-ea"/>
              </a:rPr>
              <a:t>10.</a:t>
            </a:r>
            <a:r>
              <a:rPr lang="en-US" altLang="zh-TW" sz="2400" dirty="0" smtClean="0">
                <a:solidFill>
                  <a:srgbClr val="322F2A"/>
                </a:solidFill>
                <a:latin typeface="+mj-ea"/>
                <a:ea typeface="+mj-ea"/>
              </a:rPr>
              <a:t> 2016</a:t>
            </a:r>
            <a:r>
              <a:rPr lang="zh-TW" altLang="en-US" sz="2400" dirty="0" smtClean="0">
                <a:solidFill>
                  <a:srgbClr val="322F2A"/>
                </a:solidFill>
                <a:latin typeface="+mj-ea"/>
                <a:ea typeface="+mj-ea"/>
              </a:rPr>
              <a:t>人數統計數據</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11.</a:t>
            </a:r>
            <a:r>
              <a:rPr lang="zh-TW" altLang="en-US" sz="2400" dirty="0" smtClean="0">
                <a:solidFill>
                  <a:srgbClr val="322F2A"/>
                </a:solidFill>
                <a:latin typeface="+mj-ea"/>
                <a:ea typeface="+mj-ea"/>
              </a:rPr>
              <a:t>實習費用</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12.</a:t>
            </a:r>
            <a:r>
              <a:rPr lang="zh-TW" altLang="en-US" sz="2400" dirty="0" smtClean="0">
                <a:solidFill>
                  <a:srgbClr val="322F2A"/>
                </a:solidFill>
                <a:latin typeface="+mj-ea"/>
                <a:ea typeface="+mj-ea"/>
              </a:rPr>
              <a:t>學員簽證</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13. 2017</a:t>
            </a:r>
            <a:r>
              <a:rPr lang="zh-TW" altLang="en-US" sz="2400" dirty="0" smtClean="0">
                <a:solidFill>
                  <a:srgbClr val="322F2A"/>
                </a:solidFill>
                <a:latin typeface="+mj-ea"/>
                <a:ea typeface="+mj-ea"/>
              </a:rPr>
              <a:t>候鳥計畫重要時程</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14.</a:t>
            </a:r>
            <a:r>
              <a:rPr lang="zh-TW" altLang="en-US" sz="2400" dirty="0" smtClean="0">
                <a:solidFill>
                  <a:srgbClr val="322F2A"/>
                </a:solidFill>
                <a:latin typeface="+mj-ea"/>
                <a:ea typeface="+mj-ea"/>
              </a:rPr>
              <a:t>實習單位協助事項</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15.</a:t>
            </a:r>
            <a:r>
              <a:rPr lang="zh-TW" altLang="en-US" sz="2400" dirty="0" smtClean="0">
                <a:solidFill>
                  <a:srgbClr val="322F2A"/>
                </a:solidFill>
                <a:latin typeface="+mj-ea"/>
                <a:ea typeface="+mj-ea"/>
              </a:rPr>
              <a:t>緊急狀況之處理</a:t>
            </a:r>
            <a:endParaRPr lang="en-US" altLang="zh-TW" sz="2400" dirty="0" smtClean="0">
              <a:solidFill>
                <a:srgbClr val="322F2A"/>
              </a:solidFill>
              <a:latin typeface="+mj-ea"/>
              <a:ea typeface="+mj-ea"/>
            </a:endParaRPr>
          </a:p>
          <a:p>
            <a:pPr>
              <a:buFont typeface="Arial" pitchFamily="34" charset="0"/>
              <a:buChar char="•"/>
              <a:defRPr/>
            </a:pPr>
            <a:r>
              <a:rPr lang="en-US" altLang="zh-TW" sz="2400" dirty="0" smtClean="0">
                <a:solidFill>
                  <a:srgbClr val="322F2A"/>
                </a:solidFill>
                <a:latin typeface="+mj-ea"/>
                <a:ea typeface="+mj-ea"/>
              </a:rPr>
              <a:t>16.</a:t>
            </a:r>
            <a:r>
              <a:rPr lang="zh-TW" altLang="en-US" sz="2400" dirty="0" smtClean="0">
                <a:solidFill>
                  <a:srgbClr val="322F2A"/>
                </a:solidFill>
                <a:latin typeface="+mj-ea"/>
                <a:ea typeface="+mj-ea"/>
              </a:rPr>
              <a:t>科技部候鳥計畫聯繫資訊</a:t>
            </a:r>
          </a:p>
          <a:p>
            <a:pPr>
              <a:buFont typeface="Arial" pitchFamily="34" charset="0"/>
              <a:buChar char="•"/>
              <a:defRPr/>
            </a:pPr>
            <a:endParaRPr lang="zh-TW" altLang="en-US" dirty="0"/>
          </a:p>
        </p:txBody>
      </p:sp>
      <p:sp>
        <p:nvSpPr>
          <p:cNvPr id="14341"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BB23AE55-29A5-45AB-9A0F-0422B2637E25}" type="slidenum">
              <a:rPr lang="en-US" altLang="zh-TW" sz="1200" smtClean="0">
                <a:latin typeface="Arial" charset="0"/>
                <a:ea typeface="新細明體" charset="-120"/>
              </a:rPr>
              <a:pPr eaLnBrk="1" hangingPunct="1">
                <a:spcBef>
                  <a:spcPct val="0"/>
                </a:spcBef>
                <a:buClrTx/>
                <a:buFontTx/>
                <a:buNone/>
              </a:pPr>
              <a:t>2</a:t>
            </a:fld>
            <a:endParaRPr lang="en-US" altLang="zh-TW" sz="1200" smtClean="0">
              <a:latin typeface="Arial" charset="0"/>
              <a:ea typeface="新細明體" charset="-12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eaLnBrk="1" hangingPunct="1">
              <a:buClr>
                <a:schemeClr val="accent1"/>
              </a:buClr>
              <a:buFont typeface="Wingdings" pitchFamily="2" charset="2"/>
              <a:buChar char="n"/>
              <a:defRPr/>
            </a:pPr>
            <a:r>
              <a:rPr lang="zh-TW" altLang="en-US" b="1" dirty="0" smtClean="0">
                <a:solidFill>
                  <a:srgbClr val="080808"/>
                </a:solidFill>
              </a:rPr>
              <a:t>學員考勤及請假</a:t>
            </a:r>
            <a:endParaRPr lang="en-US" altLang="zh-TW" sz="2200" dirty="0" smtClean="0"/>
          </a:p>
          <a:p>
            <a:pPr lvl="1" eaLnBrk="1" hangingPunct="1">
              <a:lnSpc>
                <a:spcPct val="90000"/>
              </a:lnSpc>
              <a:buClr>
                <a:schemeClr val="tx1">
                  <a:lumMod val="50000"/>
                  <a:lumOff val="50000"/>
                </a:schemeClr>
              </a:buClr>
              <a:defRPr/>
            </a:pPr>
            <a:r>
              <a:rPr lang="zh-TW" altLang="zh-TW" dirty="0"/>
              <a:t>有關學員了解實習規則部分，將於學員報到後，請實習單位確認學員了解實習規則後，由學員簽名存檔備查。</a:t>
            </a:r>
            <a:endParaRPr lang="en-US" altLang="zh-TW" dirty="0" smtClean="0">
              <a:latin typeface="+mj-ea"/>
            </a:endParaRPr>
          </a:p>
          <a:p>
            <a:pPr lvl="1" eaLnBrk="1" hangingPunct="1">
              <a:lnSpc>
                <a:spcPct val="90000"/>
              </a:lnSpc>
              <a:buClr>
                <a:schemeClr val="tx1">
                  <a:lumMod val="50000"/>
                  <a:lumOff val="50000"/>
                </a:schemeClr>
              </a:buClr>
              <a:defRPr/>
            </a:pPr>
            <a:r>
              <a:rPr lang="zh-TW" altLang="en-US" dirty="0" smtClean="0">
                <a:latin typeface="+mj-ea"/>
              </a:rPr>
              <a:t>學員上班時數原則為每日</a:t>
            </a:r>
            <a:r>
              <a:rPr lang="en-US" altLang="zh-TW" dirty="0" smtClean="0">
                <a:latin typeface="+mj-ea"/>
              </a:rPr>
              <a:t>8</a:t>
            </a:r>
            <a:r>
              <a:rPr lang="zh-TW" altLang="en-US" dirty="0" smtClean="0">
                <a:latin typeface="+mj-ea"/>
              </a:rPr>
              <a:t>小時、每週</a:t>
            </a:r>
            <a:r>
              <a:rPr lang="en-US" altLang="zh-TW" dirty="0" smtClean="0">
                <a:latin typeface="+mj-ea"/>
              </a:rPr>
              <a:t>40</a:t>
            </a:r>
            <a:r>
              <a:rPr lang="zh-TW" altLang="en-US" dirty="0" smtClean="0">
                <a:latin typeface="+mj-ea"/>
              </a:rPr>
              <a:t>小時，起訖時段可彈性調整</a:t>
            </a:r>
            <a:endParaRPr lang="en-US" altLang="zh-TW" dirty="0" smtClean="0">
              <a:latin typeface="+mj-ea"/>
            </a:endParaRPr>
          </a:p>
          <a:p>
            <a:pPr lvl="1" eaLnBrk="1" hangingPunct="1">
              <a:lnSpc>
                <a:spcPct val="90000"/>
              </a:lnSpc>
              <a:buClr>
                <a:schemeClr val="tx1">
                  <a:lumMod val="50000"/>
                  <a:lumOff val="50000"/>
                </a:schemeClr>
              </a:buClr>
              <a:defRPr/>
            </a:pPr>
            <a:r>
              <a:rPr lang="zh-TW" altLang="en-US" dirty="0" smtClean="0">
                <a:latin typeface="+mj-ea"/>
              </a:rPr>
              <a:t>學員每日必須簽到及簽退</a:t>
            </a:r>
          </a:p>
          <a:p>
            <a:pPr lvl="1" eaLnBrk="1" hangingPunct="1">
              <a:lnSpc>
                <a:spcPct val="90000"/>
              </a:lnSpc>
              <a:buClr>
                <a:schemeClr val="tx1">
                  <a:lumMod val="50000"/>
                  <a:lumOff val="50000"/>
                </a:schemeClr>
              </a:buClr>
              <a:defRPr/>
            </a:pPr>
            <a:r>
              <a:rPr lang="zh-TW" altLang="en-US" dirty="0" smtClean="0">
                <a:latin typeface="+mj-ea"/>
              </a:rPr>
              <a:t>上下班時間及中午是否再次簽到，依實習單位出缺勤相關規定決定</a:t>
            </a:r>
          </a:p>
          <a:p>
            <a:pPr lvl="1" eaLnBrk="1" hangingPunct="1">
              <a:lnSpc>
                <a:spcPct val="90000"/>
              </a:lnSpc>
              <a:buClr>
                <a:schemeClr val="tx1">
                  <a:lumMod val="50000"/>
                  <a:lumOff val="50000"/>
                </a:schemeClr>
              </a:buClr>
              <a:defRPr/>
            </a:pPr>
            <a:r>
              <a:rPr lang="zh-TW" altLang="en-US" dirty="0" smtClean="0">
                <a:latin typeface="+mj-ea"/>
              </a:rPr>
              <a:t>本會提供出勤紀錄表詳</a:t>
            </a:r>
            <a:r>
              <a:rPr lang="en-US" altLang="zh-TW" dirty="0" smtClean="0">
                <a:latin typeface="+mj-ea"/>
              </a:rPr>
              <a:t>【</a:t>
            </a:r>
            <a:r>
              <a:rPr lang="zh-TW" altLang="en-US" dirty="0" smtClean="0">
                <a:latin typeface="+mj-ea"/>
              </a:rPr>
              <a:t>附件</a:t>
            </a:r>
            <a:r>
              <a:rPr lang="en-US" altLang="zh-TW" dirty="0" smtClean="0">
                <a:latin typeface="+mj-ea"/>
              </a:rPr>
              <a:t>】</a:t>
            </a:r>
          </a:p>
          <a:p>
            <a:pPr lvl="1" eaLnBrk="1" hangingPunct="1">
              <a:lnSpc>
                <a:spcPct val="90000"/>
              </a:lnSpc>
              <a:buClr>
                <a:schemeClr val="tx1">
                  <a:lumMod val="50000"/>
                  <a:lumOff val="50000"/>
                </a:schemeClr>
              </a:buClr>
              <a:defRPr/>
            </a:pPr>
            <a:r>
              <a:rPr lang="zh-TW" altLang="en-US" b="1" u="sng" dirty="0" smtClean="0">
                <a:solidFill>
                  <a:srgbClr val="FF0000"/>
                </a:solidFill>
                <a:latin typeface="+mj-ea"/>
              </a:rPr>
              <a:t>請確實簽到簽退，違者視同未出席</a:t>
            </a:r>
          </a:p>
          <a:p>
            <a:pPr lvl="1" eaLnBrk="1" hangingPunct="1">
              <a:lnSpc>
                <a:spcPct val="90000"/>
              </a:lnSpc>
              <a:buClr>
                <a:schemeClr val="tx1">
                  <a:lumMod val="50000"/>
                  <a:lumOff val="50000"/>
                </a:schemeClr>
              </a:buClr>
              <a:defRPr/>
            </a:pPr>
            <a:r>
              <a:rPr lang="zh-TW" altLang="en-US" dirty="0" smtClean="0">
                <a:solidFill>
                  <a:srgbClr val="00B0F0"/>
                </a:solidFill>
                <a:latin typeface="+mj-ea"/>
              </a:rPr>
              <a:t>實習單位負責學員考勤紀錄</a:t>
            </a:r>
          </a:p>
          <a:p>
            <a:pPr lvl="1" eaLnBrk="1" hangingPunct="1">
              <a:lnSpc>
                <a:spcPct val="90000"/>
              </a:lnSpc>
              <a:buClr>
                <a:schemeClr val="tx1">
                  <a:lumMod val="50000"/>
                  <a:lumOff val="50000"/>
                </a:schemeClr>
              </a:buClr>
              <a:defRPr/>
            </a:pPr>
            <a:r>
              <a:rPr lang="zh-TW" altLang="en-US" dirty="0" smtClean="0">
                <a:latin typeface="+mj-ea"/>
              </a:rPr>
              <a:t>最後一實習日若有部份學員提早離開，仍需簽到並寫明原因</a:t>
            </a:r>
            <a:r>
              <a:rPr lang="en-US" altLang="zh-TW" dirty="0" smtClean="0">
                <a:latin typeface="+mj-ea"/>
              </a:rPr>
              <a:t>(</a:t>
            </a:r>
            <a:r>
              <a:rPr lang="zh-TW" altLang="en-US" dirty="0" smtClean="0">
                <a:latin typeface="+mj-ea"/>
              </a:rPr>
              <a:t>若無特殊</a:t>
            </a:r>
            <a:r>
              <a:rPr lang="zh-TW" altLang="en-US" dirty="0">
                <a:latin typeface="+mj-ea"/>
              </a:rPr>
              <a:t>理由不得提早離開</a:t>
            </a:r>
            <a:r>
              <a:rPr lang="en-US" altLang="zh-TW" dirty="0" smtClean="0">
                <a:latin typeface="+mj-ea"/>
              </a:rPr>
              <a:t>)</a:t>
            </a:r>
          </a:p>
          <a:p>
            <a:pPr lvl="1" eaLnBrk="1" hangingPunct="1">
              <a:lnSpc>
                <a:spcPct val="105000"/>
              </a:lnSpc>
              <a:buClr>
                <a:schemeClr val="tx1">
                  <a:lumMod val="50000"/>
                  <a:lumOff val="50000"/>
                </a:schemeClr>
              </a:buClr>
              <a:defRPr/>
            </a:pPr>
            <a:endParaRPr lang="zh-TW" altLang="en-US" dirty="0" smtClean="0">
              <a:latin typeface="+mj-ea"/>
            </a:endParaRPr>
          </a:p>
          <a:p>
            <a:pPr eaLnBrk="1" hangingPunct="1">
              <a:lnSpc>
                <a:spcPct val="90000"/>
              </a:lnSpc>
              <a:buClr>
                <a:schemeClr val="tx1">
                  <a:lumMod val="50000"/>
                  <a:lumOff val="50000"/>
                </a:schemeClr>
              </a:buClr>
              <a:buFont typeface="Wingdings" pitchFamily="2" charset="2"/>
              <a:buChar char="n"/>
              <a:defRPr/>
            </a:pPr>
            <a:endParaRPr lang="zh-TW" altLang="en-US" dirty="0" smtClean="0">
              <a:latin typeface="+mj-ea"/>
            </a:endParaRPr>
          </a:p>
          <a:p>
            <a:pPr lvl="1" eaLnBrk="1" hangingPunct="1">
              <a:lnSpc>
                <a:spcPct val="105000"/>
              </a:lnSpc>
              <a:buClr>
                <a:schemeClr val="accent1"/>
              </a:buClr>
              <a:buFont typeface="Wingdings" pitchFamily="2" charset="2"/>
              <a:buChar char="l"/>
              <a:defRPr/>
            </a:pPr>
            <a:endParaRPr lang="en-US" altLang="zh-TW" dirty="0" smtClean="0">
              <a:latin typeface="+mj-ea"/>
            </a:endParaRPr>
          </a:p>
          <a:p>
            <a:pPr eaLnBrk="1" hangingPunct="1">
              <a:lnSpc>
                <a:spcPct val="105000"/>
              </a:lnSpc>
              <a:buClr>
                <a:schemeClr val="accent1"/>
              </a:buClr>
              <a:buFont typeface="Arial" pitchFamily="34" charset="0"/>
              <a:buNone/>
              <a:defRPr/>
            </a:pPr>
            <a:endParaRPr lang="zh-TW" altLang="en-US" dirty="0" smtClean="0">
              <a:solidFill>
                <a:schemeClr val="tx1"/>
              </a:solidFill>
              <a:latin typeface="+mj-ea"/>
            </a:endParaRPr>
          </a:p>
        </p:txBody>
      </p:sp>
      <p:sp>
        <p:nvSpPr>
          <p:cNvPr id="32771"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E282EE57-A068-4D20-A0D5-F05736F9648A}" type="slidenum">
              <a:rPr lang="en-US" altLang="zh-TW" sz="1200" smtClean="0">
                <a:latin typeface="Arial" charset="0"/>
                <a:ea typeface="新細明體" charset="-120"/>
              </a:rPr>
              <a:pPr eaLnBrk="1" hangingPunct="1">
                <a:spcBef>
                  <a:spcPct val="0"/>
                </a:spcBef>
                <a:buClrTx/>
                <a:buFontTx/>
                <a:buNone/>
              </a:pPr>
              <a:t>20</a:t>
            </a:fld>
            <a:endParaRPr lang="en-US" altLang="zh-TW" sz="1200" smtClean="0">
              <a:latin typeface="Arial" charset="0"/>
              <a:ea typeface="新細明體" charset="-120"/>
            </a:endParaRPr>
          </a:p>
        </p:txBody>
      </p:sp>
      <p:sp>
        <p:nvSpPr>
          <p:cNvPr id="9" name="標題 1"/>
          <p:cNvSpPr txBox="1">
            <a:spLocks/>
          </p:cNvSpPr>
          <p:nvPr/>
        </p:nvSpPr>
        <p:spPr>
          <a:xfrm>
            <a:off x="457200" y="269776"/>
            <a:ext cx="8229600" cy="114300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(4)</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8229600" cy="4525962"/>
          </a:xfrm>
        </p:spPr>
        <p:txBody>
          <a:bodyPr/>
          <a:lstStyle/>
          <a:p>
            <a:pPr marL="273050" lvl="1" indent="-273050">
              <a:buClr>
                <a:schemeClr val="accent1"/>
              </a:buClr>
              <a:buFont typeface="Wingdings" pitchFamily="2" charset="2"/>
              <a:buChar char="n"/>
              <a:defRPr/>
            </a:pPr>
            <a:r>
              <a:rPr lang="zh-TW" altLang="en-US" sz="2400" b="1" dirty="0" smtClean="0">
                <a:solidFill>
                  <a:srgbClr val="080808"/>
                </a:solidFill>
              </a:rPr>
              <a:t>學員請假規則</a:t>
            </a:r>
            <a:endParaRPr lang="en-US" altLang="zh-TW" sz="2400" b="1" dirty="0" smtClean="0">
              <a:solidFill>
                <a:srgbClr val="080808"/>
              </a:solidFill>
            </a:endParaRP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請假表詳</a:t>
            </a:r>
            <a:r>
              <a:rPr lang="en-US" altLang="zh-TW" dirty="0" smtClean="0">
                <a:solidFill>
                  <a:schemeClr val="tx1"/>
                </a:solidFill>
                <a:latin typeface="+mj-ea"/>
              </a:rPr>
              <a:t>【</a:t>
            </a:r>
            <a:r>
              <a:rPr lang="zh-TW" altLang="en-US" dirty="0" smtClean="0">
                <a:solidFill>
                  <a:schemeClr val="tx1"/>
                </a:solidFill>
                <a:latin typeface="+mj-ea"/>
              </a:rPr>
              <a:t>附件</a:t>
            </a:r>
            <a:r>
              <a:rPr lang="en-US" altLang="zh-TW" dirty="0" smtClean="0">
                <a:solidFill>
                  <a:schemeClr val="tx1"/>
                </a:solidFill>
                <a:latin typeface="+mj-ea"/>
              </a:rPr>
              <a:t>】</a:t>
            </a:r>
            <a:r>
              <a:rPr lang="zh-TW" altLang="en-US" dirty="0" smtClean="0">
                <a:solidFill>
                  <a:schemeClr val="tx1"/>
                </a:solidFill>
                <a:latin typeface="+mj-ea"/>
              </a:rPr>
              <a:t>，請學員及實習單位務必確實填寫表格內資料，以利後續核銷作業</a:t>
            </a: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None/>
              <a:defRPr/>
            </a:pPr>
            <a:r>
              <a:rPr lang="en-US" altLang="zh-TW" dirty="0" smtClean="0">
                <a:solidFill>
                  <a:schemeClr val="tx1"/>
                </a:solidFill>
                <a:latin typeface="+mj-ea"/>
              </a:rPr>
              <a:t> </a:t>
            </a:r>
          </a:p>
        </p:txBody>
      </p:sp>
      <p:sp>
        <p:nvSpPr>
          <p:cNvPr id="33795"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80822F84-0018-46E7-910E-F0D8B92F6A0A}" type="slidenum">
              <a:rPr lang="en-US" altLang="zh-TW" sz="1200" smtClean="0">
                <a:latin typeface="Arial" charset="0"/>
                <a:ea typeface="新細明體" charset="-120"/>
              </a:rPr>
              <a:pPr eaLnBrk="1" hangingPunct="1">
                <a:spcBef>
                  <a:spcPct val="0"/>
                </a:spcBef>
                <a:buClrTx/>
                <a:buFontTx/>
                <a:buNone/>
              </a:pPr>
              <a:t>21</a:t>
            </a:fld>
            <a:endParaRPr lang="en-US" altLang="zh-TW" sz="1200" smtClean="0">
              <a:latin typeface="Arial" charset="0"/>
              <a:ea typeface="新細明體" charset="-120"/>
            </a:endParaRPr>
          </a:p>
        </p:txBody>
      </p:sp>
      <p:graphicFrame>
        <p:nvGraphicFramePr>
          <p:cNvPr id="7" name="Group 48"/>
          <p:cNvGraphicFramePr>
            <a:graphicFrameLocks/>
          </p:cNvGraphicFramePr>
          <p:nvPr>
            <p:extLst>
              <p:ext uri="{D42A27DB-BD31-4B8C-83A1-F6EECF244321}">
                <p14:modId xmlns:p14="http://schemas.microsoft.com/office/powerpoint/2010/main" val="4292643922"/>
              </p:ext>
            </p:extLst>
          </p:nvPr>
        </p:nvGraphicFramePr>
        <p:xfrm>
          <a:off x="444500" y="2565400"/>
          <a:ext cx="7848601" cy="4078294"/>
        </p:xfrm>
        <a:graphic>
          <a:graphicData uri="http://schemas.openxmlformats.org/drawingml/2006/table">
            <a:tbl>
              <a:tblPr/>
              <a:tblGrid>
                <a:gridCol w="575631"/>
                <a:gridCol w="3096413"/>
                <a:gridCol w="3096413"/>
                <a:gridCol w="1080144"/>
              </a:tblGrid>
              <a:tr h="2742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假別</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通知事項</a:t>
                      </a: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補助金扣款</a:t>
                      </a: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退訓是否</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r>
              <a:tr h="10058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病 假</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r>
                        <a:rPr lang="zh-TW" altLang="zh-TW" sz="1200" kern="1200" dirty="0" smtClean="0">
                          <a:solidFill>
                            <a:schemeClr val="tx1"/>
                          </a:solidFill>
                          <a:effectLst/>
                          <a:latin typeface="+mn-lt"/>
                          <a:ea typeface="+mn-ea"/>
                          <a:cs typeface="+mn-cs"/>
                        </a:rPr>
                        <a:t>請病假時應通知實習單位承辦人，病假均須提出醫生證明。</a:t>
                      </a:r>
                    </a:p>
                    <a:p>
                      <a:r>
                        <a:rPr lang="en-US" altLang="zh-TW" sz="1200" b="1" kern="1200" dirty="0" smtClean="0">
                          <a:solidFill>
                            <a:srgbClr val="FF0000"/>
                          </a:solidFill>
                          <a:effectLst/>
                          <a:latin typeface="+mn-lt"/>
                          <a:ea typeface="+mn-ea"/>
                          <a:cs typeface="+mn-cs"/>
                        </a:rPr>
                        <a:t>(</a:t>
                      </a:r>
                      <a:r>
                        <a:rPr lang="zh-TW" altLang="zh-TW" sz="1200" b="1" kern="1200" dirty="0" smtClean="0">
                          <a:solidFill>
                            <a:srgbClr val="FF0000"/>
                          </a:solidFill>
                          <a:effectLst/>
                          <a:latin typeface="+mn-lt"/>
                          <a:ea typeface="+mn-ea"/>
                          <a:cs typeface="+mn-cs"/>
                        </a:rPr>
                        <a:t>不扣款之病假仍需填寫假單</a:t>
                      </a:r>
                      <a:r>
                        <a:rPr lang="en-US" altLang="zh-TW" sz="1200" b="1" kern="1200" dirty="0" smtClean="0">
                          <a:solidFill>
                            <a:srgbClr val="FF0000"/>
                          </a:solidFill>
                          <a:effectLst/>
                          <a:latin typeface="+mn-lt"/>
                          <a:ea typeface="+mn-ea"/>
                          <a:cs typeface="+mn-cs"/>
                        </a:rPr>
                        <a:t>)</a:t>
                      </a:r>
                      <a:r>
                        <a:rPr lang="en-US" altLang="zh-TW" sz="1800" b="1" kern="1200" dirty="0" smtClean="0">
                          <a:solidFill>
                            <a:srgbClr val="FF0000"/>
                          </a:solidFill>
                          <a:effectLst/>
                          <a:latin typeface="+mn-lt"/>
                          <a:ea typeface="+mn-ea"/>
                          <a:cs typeface="+mn-cs"/>
                        </a:rPr>
                        <a:t> </a:t>
                      </a:r>
                      <a:endParaRPr lang="zh-TW" altLang="zh-TW" sz="1800" kern="1200" dirty="0">
                        <a:solidFill>
                          <a:srgbClr val="FF0000"/>
                        </a:solidFill>
                        <a:effectLst/>
                        <a:latin typeface="+mn-lt"/>
                        <a:ea typeface="+mn-ea"/>
                        <a:cs typeface="+mn-cs"/>
                      </a:endParaRP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zh-TW" altLang="zh-TW" sz="1200" b="1" kern="1200" dirty="0" smtClean="0">
                          <a:solidFill>
                            <a:schemeClr val="tx1"/>
                          </a:solidFill>
                          <a:effectLst/>
                          <a:latin typeface="+mn-lt"/>
                          <a:ea typeface="+mn-ea"/>
                          <a:cs typeface="+mn-cs"/>
                        </a:rPr>
                        <a:t>有醫師證明情況下</a:t>
                      </a:r>
                      <a:r>
                        <a:rPr lang="zh-TW" altLang="zh-TW" sz="1200" kern="1200" dirty="0" smtClean="0">
                          <a:solidFill>
                            <a:schemeClr val="tx1"/>
                          </a:solidFill>
                          <a:effectLst/>
                          <a:latin typeface="+mn-lt"/>
                          <a:ea typeface="+mn-ea"/>
                          <a:cs typeface="+mn-cs"/>
                        </a:rPr>
                        <a:t>：累積至</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天以內不扣款，第</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天起每日扣款</a:t>
                      </a:r>
                      <a:r>
                        <a:rPr lang="en-US" altLang="zh-TW" sz="1200" kern="1200" dirty="0" smtClean="0">
                          <a:solidFill>
                            <a:schemeClr val="tx1"/>
                          </a:solidFill>
                          <a:effectLst/>
                          <a:latin typeface="+mn-lt"/>
                          <a:ea typeface="+mn-ea"/>
                          <a:cs typeface="+mn-cs"/>
                        </a:rPr>
                        <a:t>NT$600</a:t>
                      </a:r>
                      <a:r>
                        <a:rPr lang="zh-TW" altLang="zh-TW" sz="1200" kern="1200" dirty="0" smtClean="0">
                          <a:solidFill>
                            <a:schemeClr val="tx1"/>
                          </a:solidFill>
                          <a:effectLst/>
                          <a:latin typeface="+mn-lt"/>
                          <a:ea typeface="+mn-ea"/>
                          <a:cs typeface="+mn-cs"/>
                        </a:rPr>
                        <a:t>元</a:t>
                      </a:r>
                      <a:r>
                        <a:rPr lang="en-US" altLang="zh-TW" sz="1200" kern="1200" dirty="0" smtClean="0">
                          <a:solidFill>
                            <a:schemeClr val="tx1"/>
                          </a:solidFill>
                          <a:effectLst/>
                          <a:latin typeface="+mn-lt"/>
                          <a:ea typeface="+mn-ea"/>
                          <a:cs typeface="+mn-cs"/>
                        </a:rPr>
                        <a:t>(NT$75</a:t>
                      </a:r>
                      <a:r>
                        <a:rPr lang="zh-TW" altLang="zh-TW" sz="1200" kern="1200" dirty="0" smtClean="0">
                          <a:solidFill>
                            <a:schemeClr val="tx1"/>
                          </a:solidFill>
                          <a:effectLst/>
                          <a:latin typeface="+mn-lt"/>
                          <a:ea typeface="+mn-ea"/>
                          <a:cs typeface="+mn-cs"/>
                        </a:rPr>
                        <a:t>元</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小時</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a:t>
                      </a:r>
                    </a:p>
                    <a:p>
                      <a:r>
                        <a:rPr lang="zh-TW" altLang="zh-TW" sz="1200" b="1" kern="1200" dirty="0" smtClean="0">
                          <a:solidFill>
                            <a:schemeClr val="tx1"/>
                          </a:solidFill>
                          <a:effectLst/>
                          <a:latin typeface="+mn-lt"/>
                          <a:ea typeface="+mn-ea"/>
                          <a:cs typeface="+mn-cs"/>
                        </a:rPr>
                        <a:t>無醫師證明情況下</a:t>
                      </a:r>
                      <a:r>
                        <a:rPr lang="zh-TW" altLang="zh-TW" sz="1200" kern="1200" dirty="0" smtClean="0">
                          <a:solidFill>
                            <a:schemeClr val="tx1"/>
                          </a:solidFill>
                          <a:effectLst/>
                          <a:latin typeface="+mn-lt"/>
                          <a:ea typeface="+mn-ea"/>
                          <a:cs typeface="+mn-cs"/>
                        </a:rPr>
                        <a:t>：累積至</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天以內不扣款，累積不得超過</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次，每次不得低於</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小時，第</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天起每日扣款</a:t>
                      </a:r>
                      <a:r>
                        <a:rPr lang="en-US" altLang="zh-TW" sz="1200" kern="1200" dirty="0" smtClean="0">
                          <a:solidFill>
                            <a:schemeClr val="tx1"/>
                          </a:solidFill>
                          <a:effectLst/>
                          <a:latin typeface="+mn-lt"/>
                          <a:ea typeface="+mn-ea"/>
                          <a:cs typeface="+mn-cs"/>
                        </a:rPr>
                        <a:t>NT$600</a:t>
                      </a:r>
                      <a:r>
                        <a:rPr lang="zh-TW" altLang="zh-TW" sz="1200" kern="1200" dirty="0" smtClean="0">
                          <a:solidFill>
                            <a:schemeClr val="tx1"/>
                          </a:solidFill>
                          <a:effectLst/>
                          <a:latin typeface="+mn-lt"/>
                          <a:ea typeface="+mn-ea"/>
                          <a:cs typeface="+mn-cs"/>
                        </a:rPr>
                        <a:t>元</a:t>
                      </a:r>
                      <a:r>
                        <a:rPr lang="en-US" altLang="zh-TW" sz="1200" kern="1200" dirty="0" smtClean="0">
                          <a:solidFill>
                            <a:schemeClr val="tx1"/>
                          </a:solidFill>
                          <a:effectLst/>
                          <a:latin typeface="+mn-lt"/>
                          <a:ea typeface="+mn-ea"/>
                          <a:cs typeface="+mn-cs"/>
                        </a:rPr>
                        <a:t>(NT$75</a:t>
                      </a:r>
                      <a:r>
                        <a:rPr lang="zh-TW" altLang="zh-TW" sz="1200" kern="1200" dirty="0" smtClean="0">
                          <a:solidFill>
                            <a:schemeClr val="tx1"/>
                          </a:solidFill>
                          <a:effectLst/>
                          <a:latin typeface="+mn-lt"/>
                          <a:ea typeface="+mn-ea"/>
                          <a:cs typeface="+mn-cs"/>
                        </a:rPr>
                        <a:t>元</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小時</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a:t>
                      </a:r>
                      <a:endParaRPr kumimoji="1" lang="zh-TW" altLang="en-US" sz="1200" b="0" i="0" u="none" strike="noStrike" cap="none" normalizeH="0" baseline="0" dirty="0" smtClean="0">
                        <a:ln>
                          <a:noFill/>
                        </a:ln>
                        <a:solidFill>
                          <a:schemeClr val="tx1"/>
                        </a:solidFill>
                        <a:effectLst/>
                        <a:latin typeface="+mj-ea"/>
                        <a:ea typeface="+mj-ea"/>
                        <a:cs typeface="Times New Roman" pitchFamily="18" charset="0"/>
                      </a:endParaRP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不退訓</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個人事假</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zh-TW" sz="1200" kern="1200" dirty="0" smtClean="0">
                          <a:solidFill>
                            <a:schemeClr val="tx1"/>
                          </a:solidFill>
                          <a:effectLst/>
                          <a:latin typeface="+mn-lt"/>
                          <a:ea typeface="+mn-ea"/>
                          <a:cs typeface="+mn-cs"/>
                        </a:rPr>
                        <a:t>應事先獲得實習單位承辦人同意，不得請假累積超過三天。</a:t>
                      </a:r>
                      <a:endParaRPr kumimoji="1" lang="zh-TW" altLang="en-US" sz="1200" b="0" i="0" u="none" strike="noStrike" cap="none" normalizeH="0" baseline="0" dirty="0" smtClean="0">
                        <a:ln>
                          <a:noFill/>
                        </a:ln>
                        <a:solidFill>
                          <a:schemeClr val="tx1"/>
                        </a:solidFill>
                        <a:effectLst/>
                        <a:latin typeface="+mj-ea"/>
                        <a:ea typeface="+mj-ea"/>
                        <a:cs typeface="Times New Roman" pitchFamily="18" charset="0"/>
                      </a:endParaRP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每日扣</a:t>
                      </a:r>
                      <a:r>
                        <a:rPr kumimoji="1" lang="en-US" altLang="zh-TW" sz="1200" b="0" i="0" u="none" strike="noStrike" cap="none" normalizeH="0" baseline="0" dirty="0" smtClean="0">
                          <a:ln>
                            <a:noFill/>
                          </a:ln>
                          <a:solidFill>
                            <a:schemeClr val="tx1"/>
                          </a:solidFill>
                          <a:effectLst/>
                          <a:latin typeface="+mj-ea"/>
                          <a:ea typeface="+mj-ea"/>
                          <a:cs typeface="Times New Roman" pitchFamily="18" charset="0"/>
                        </a:rPr>
                        <a:t>NT$600</a:t>
                      </a: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元</a:t>
                      </a:r>
                      <a:r>
                        <a:rPr kumimoji="1" lang="en-US" altLang="zh-TW" sz="1200" b="0" i="0" u="none" strike="noStrike" cap="none" normalizeH="0" baseline="0" dirty="0" smtClean="0">
                          <a:ln>
                            <a:noFill/>
                          </a:ln>
                          <a:solidFill>
                            <a:schemeClr val="tx1"/>
                          </a:solidFill>
                          <a:effectLst/>
                          <a:latin typeface="+mj-ea"/>
                          <a:ea typeface="+mj-ea"/>
                          <a:cs typeface="Times New Roman" pitchFamily="18" charset="0"/>
                        </a:rPr>
                        <a:t>(NT$75</a:t>
                      </a: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元</a:t>
                      </a:r>
                      <a:r>
                        <a:rPr kumimoji="1" lang="en-US" altLang="zh-TW" sz="1200" b="0" i="0" u="none" strike="noStrike" cap="none" normalizeH="0" baseline="0" dirty="0" smtClean="0">
                          <a:ln>
                            <a:noFill/>
                          </a:ln>
                          <a:solidFill>
                            <a:schemeClr val="tx1"/>
                          </a:solidFill>
                          <a:effectLst/>
                          <a:latin typeface="+mj-ea"/>
                          <a:ea typeface="+mj-ea"/>
                          <a:cs typeface="Times New Roman" pitchFamily="18" charset="0"/>
                        </a:rPr>
                        <a:t>/</a:t>
                      </a: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時</a:t>
                      </a:r>
                      <a:r>
                        <a:rPr kumimoji="1" lang="en-US" altLang="zh-TW" sz="1200" b="0" i="0" u="none" strike="noStrike" cap="none" normalizeH="0" baseline="0" dirty="0" smtClean="0">
                          <a:ln>
                            <a:noFill/>
                          </a:ln>
                          <a:solidFill>
                            <a:schemeClr val="tx1"/>
                          </a:solidFill>
                          <a:effectLst/>
                          <a:latin typeface="+mj-ea"/>
                          <a:ea typeface="+mj-ea"/>
                          <a:cs typeface="Times New Roman" pitchFamily="18" charset="0"/>
                        </a:rPr>
                        <a:t>)</a:t>
                      </a:r>
                      <a:endParaRPr kumimoji="1" lang="zh-TW" altLang="en-US" sz="1200" b="0" i="0" u="none" strike="noStrike" cap="none" normalizeH="0" baseline="0" dirty="0" smtClean="0">
                        <a:ln>
                          <a:noFill/>
                        </a:ln>
                        <a:solidFill>
                          <a:schemeClr val="tx1"/>
                        </a:solidFill>
                        <a:effectLst/>
                        <a:latin typeface="+mj-ea"/>
                        <a:ea typeface="+mj-ea"/>
                        <a:cs typeface="Times New Roman" pitchFamily="18" charset="0"/>
                      </a:endParaRP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不退訓</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喪假</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zh-TW" sz="1200" kern="1200" dirty="0" smtClean="0">
                          <a:solidFill>
                            <a:schemeClr val="tx1"/>
                          </a:solidFill>
                          <a:effectLst/>
                          <a:latin typeface="+mn-lt"/>
                          <a:ea typeface="+mn-ea"/>
                          <a:cs typeface="+mn-cs"/>
                        </a:rPr>
                        <a:t>應事先通知實習單位承辦人及</a:t>
                      </a:r>
                      <a:r>
                        <a:rPr kumimoji="1" lang="zh-TW" altLang="en-US" sz="1200" b="0" i="0" u="none" strike="noStrike" kern="1200" cap="none" normalizeH="0" baseline="0" dirty="0" smtClean="0">
                          <a:ln>
                            <a:noFill/>
                          </a:ln>
                          <a:solidFill>
                            <a:schemeClr val="tx1"/>
                          </a:solidFill>
                          <a:effectLst/>
                          <a:latin typeface="+mj-ea"/>
                          <a:ea typeface="+mn-ea"/>
                          <a:cs typeface="Times New Roman" pitchFamily="18" charset="0"/>
                        </a:rPr>
                        <a:t>候鳥計畫辦公室</a:t>
                      </a:r>
                      <a:r>
                        <a:rPr lang="zh-TW" altLang="zh-TW" sz="1200" kern="1200" dirty="0" smtClean="0">
                          <a:solidFill>
                            <a:schemeClr val="tx1"/>
                          </a:solidFill>
                          <a:effectLst/>
                          <a:latin typeface="+mn-lt"/>
                          <a:ea typeface="+mn-ea"/>
                          <a:cs typeface="+mn-cs"/>
                        </a:rPr>
                        <a:t>並提供相關證明文件</a:t>
                      </a:r>
                      <a:endParaRPr kumimoji="1" lang="zh-TW" altLang="en-US" sz="1200" b="0" i="0" u="none" strike="noStrike" cap="none" normalizeH="0" baseline="0" dirty="0" smtClean="0">
                        <a:ln>
                          <a:noFill/>
                        </a:ln>
                        <a:solidFill>
                          <a:schemeClr val="tx1"/>
                        </a:solidFill>
                        <a:effectLst/>
                        <a:latin typeface="+mj-ea"/>
                        <a:ea typeface="+mj-ea"/>
                      </a:endParaRP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rPr>
                        <a:t>上限為</a:t>
                      </a:r>
                      <a:r>
                        <a:rPr kumimoji="1" lang="en-US" altLang="zh-TW" sz="1200" b="0" i="0" u="none" strike="noStrike" cap="none" normalizeH="0" baseline="0" dirty="0" smtClean="0">
                          <a:ln>
                            <a:noFill/>
                          </a:ln>
                          <a:solidFill>
                            <a:schemeClr val="tx1"/>
                          </a:solidFill>
                          <a:effectLst/>
                          <a:latin typeface="+mj-ea"/>
                          <a:ea typeface="+mj-ea"/>
                        </a:rPr>
                        <a:t>3</a:t>
                      </a:r>
                      <a:r>
                        <a:rPr kumimoji="1" lang="zh-TW" altLang="en-US" sz="1200" b="0" i="0" u="none" strike="noStrike" cap="none" normalizeH="0" baseline="0" dirty="0" smtClean="0">
                          <a:ln>
                            <a:noFill/>
                          </a:ln>
                          <a:solidFill>
                            <a:schemeClr val="tx1"/>
                          </a:solidFill>
                          <a:effectLst/>
                          <a:latin typeface="+mj-ea"/>
                          <a:ea typeface="+mj-ea"/>
                        </a:rPr>
                        <a:t>天，第</a:t>
                      </a:r>
                      <a:r>
                        <a:rPr kumimoji="1" lang="en-US" altLang="zh-TW" sz="1200" b="0" i="0" u="none" strike="noStrike" cap="none" normalizeH="0" baseline="0" dirty="0" smtClean="0">
                          <a:ln>
                            <a:noFill/>
                          </a:ln>
                          <a:solidFill>
                            <a:schemeClr val="tx1"/>
                          </a:solidFill>
                          <a:effectLst/>
                          <a:latin typeface="+mj-ea"/>
                          <a:ea typeface="+mj-ea"/>
                        </a:rPr>
                        <a:t>4</a:t>
                      </a:r>
                      <a:r>
                        <a:rPr kumimoji="1" lang="zh-TW" altLang="en-US" sz="1200" b="0" i="0" u="none" strike="noStrike" cap="none" normalizeH="0" baseline="0" dirty="0" smtClean="0">
                          <a:ln>
                            <a:noFill/>
                          </a:ln>
                          <a:solidFill>
                            <a:schemeClr val="tx1"/>
                          </a:solidFill>
                          <a:effectLst/>
                          <a:latin typeface="+mj-ea"/>
                          <a:ea typeface="+mj-ea"/>
                        </a:rPr>
                        <a:t>天起每日扣款</a:t>
                      </a:r>
                      <a:r>
                        <a:rPr kumimoji="1" lang="en-US" altLang="zh-TW" sz="1200" b="0" i="0" u="none" strike="noStrike" cap="none" normalizeH="0" baseline="0" dirty="0" smtClean="0">
                          <a:ln>
                            <a:noFill/>
                          </a:ln>
                          <a:solidFill>
                            <a:schemeClr val="tx1"/>
                          </a:solidFill>
                          <a:effectLst/>
                          <a:latin typeface="+mj-ea"/>
                          <a:ea typeface="+mj-ea"/>
                        </a:rPr>
                        <a:t>NT$600</a:t>
                      </a:r>
                      <a:r>
                        <a:rPr kumimoji="1" lang="zh-TW" altLang="en-US" sz="1200" b="0" i="0" u="none" strike="noStrike" cap="none" normalizeH="0" baseline="0" dirty="0" smtClean="0">
                          <a:ln>
                            <a:noFill/>
                          </a:ln>
                          <a:solidFill>
                            <a:schemeClr val="tx1"/>
                          </a:solidFill>
                          <a:effectLst/>
                          <a:latin typeface="+mj-ea"/>
                          <a:ea typeface="+mj-ea"/>
                        </a:rPr>
                        <a:t>元。 </a:t>
                      </a: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rPr>
                        <a:t>不退訓 </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曠 職</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zh-TW" sz="1200" kern="1200" dirty="0" smtClean="0">
                          <a:solidFill>
                            <a:schemeClr val="tx1"/>
                          </a:solidFill>
                          <a:effectLst/>
                          <a:latin typeface="+mn-lt"/>
                          <a:ea typeface="+mn-ea"/>
                          <a:cs typeface="+mn-cs"/>
                        </a:rPr>
                        <a:t>實習單位應立即通知</a:t>
                      </a:r>
                      <a:r>
                        <a:rPr lang="zh-TW" altLang="en-US" sz="1200" dirty="0" smtClean="0">
                          <a:latin typeface="+mj-ea"/>
                          <a:sym typeface="Wingdings" pitchFamily="2" charset="2"/>
                        </a:rPr>
                        <a:t>候鳥計畫辦公室</a:t>
                      </a:r>
                      <a:r>
                        <a:rPr lang="zh-TW" altLang="zh-TW" sz="1200" kern="1200" dirty="0" smtClean="0">
                          <a:solidFill>
                            <a:schemeClr val="tx1"/>
                          </a:solidFill>
                          <a:effectLst/>
                          <a:latin typeface="+mn-lt"/>
                          <a:ea typeface="+mn-ea"/>
                          <a:cs typeface="+mn-cs"/>
                        </a:rPr>
                        <a:t>，若事後無正當理由且未獲得實習單位承辦人之同意，即予從計畫除名。</a:t>
                      </a:r>
                      <a:endParaRPr kumimoji="1" lang="zh-TW" altLang="en-US" sz="1200" b="0" i="0" u="none" strike="noStrike" cap="none" normalizeH="0" baseline="0" dirty="0" smtClean="0">
                        <a:ln>
                          <a:noFill/>
                        </a:ln>
                        <a:solidFill>
                          <a:schemeClr val="tx1"/>
                        </a:solidFill>
                        <a:effectLst/>
                        <a:latin typeface="+mj-ea"/>
                        <a:ea typeface="+mj-ea"/>
                        <a:cs typeface="Times New Roman" pitchFamily="18" charset="0"/>
                      </a:endParaRP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不發給補助金</a:t>
                      </a: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退訓且自計畫內除名</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66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提前結束</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應提前告知實習單位及候鳥計畫辦公室確定離台日期及原因，且必須提供班機行程表。</a:t>
                      </a: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補助金發至實習倒數第二天上班日，剩餘天數以每日</a:t>
                      </a:r>
                      <a:r>
                        <a:rPr kumimoji="1" lang="en-US" altLang="zh-TW" sz="1200" b="0" i="0" u="none" strike="noStrike" cap="none" normalizeH="0" baseline="0" dirty="0" smtClean="0">
                          <a:ln>
                            <a:noFill/>
                          </a:ln>
                          <a:solidFill>
                            <a:schemeClr val="tx1"/>
                          </a:solidFill>
                          <a:effectLst/>
                          <a:latin typeface="+mj-ea"/>
                          <a:ea typeface="+mj-ea"/>
                          <a:cs typeface="Times New Roman" pitchFamily="18" charset="0"/>
                        </a:rPr>
                        <a:t>NT$600</a:t>
                      </a: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元扣款。</a:t>
                      </a: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不退訓</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smtClean="0">
                          <a:ln>
                            <a:noFill/>
                          </a:ln>
                          <a:solidFill>
                            <a:schemeClr val="tx1"/>
                          </a:solidFill>
                          <a:effectLst/>
                          <a:latin typeface="+mj-ea"/>
                          <a:ea typeface="+mj-ea"/>
                          <a:cs typeface="Times New Roman" pitchFamily="18" charset="0"/>
                        </a:rPr>
                        <a:t>其他狀況</a:t>
                      </a:r>
                    </a:p>
                  </a:txBody>
                  <a:tcPr marL="91433" marR="91433" marT="45705" marB="45705"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由實習單位及</a:t>
                      </a:r>
                      <a:r>
                        <a:rPr lang="zh-TW" altLang="en-US" sz="1200" dirty="0" smtClean="0">
                          <a:latin typeface="+mj-ea"/>
                          <a:sym typeface="Wingdings" pitchFamily="2" charset="2"/>
                        </a:rPr>
                        <a:t>候鳥計畫辦公室</a:t>
                      </a:r>
                      <a:r>
                        <a:rPr kumimoji="1" lang="zh-TW" altLang="en-US" sz="1200" b="0" i="0" u="none" strike="noStrike" cap="none" normalizeH="0" baseline="0" dirty="0" smtClean="0">
                          <a:ln>
                            <a:noFill/>
                          </a:ln>
                          <a:solidFill>
                            <a:schemeClr val="tx1"/>
                          </a:solidFill>
                          <a:effectLst/>
                          <a:latin typeface="+mj-ea"/>
                          <a:ea typeface="+mj-ea"/>
                          <a:cs typeface="Times New Roman" pitchFamily="18" charset="0"/>
                        </a:rPr>
                        <a:t>依狀況及相關規定辦理</a:t>
                      </a:r>
                    </a:p>
                  </a:txBody>
                  <a:tcPr marL="91433" marR="91433" marT="45705" marB="4570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kern="1200" cap="none" normalizeH="0" baseline="0" dirty="0" smtClean="0">
                          <a:ln>
                            <a:noFill/>
                          </a:ln>
                          <a:solidFill>
                            <a:schemeClr val="tx1"/>
                          </a:solidFill>
                          <a:effectLst/>
                          <a:latin typeface="+mj-ea"/>
                          <a:ea typeface="+mn-ea"/>
                          <a:cs typeface="Times New Roman" pitchFamily="18" charset="0"/>
                        </a:rPr>
                        <a:t>依狀況及相關規定辦理</a:t>
                      </a:r>
                    </a:p>
                  </a:txBody>
                  <a:tcPr marL="91433" marR="91433"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kern="1200" cap="none" normalizeH="0" baseline="0" dirty="0" smtClean="0">
                          <a:ln>
                            <a:noFill/>
                          </a:ln>
                          <a:solidFill>
                            <a:schemeClr val="tx1"/>
                          </a:solidFill>
                          <a:effectLst/>
                          <a:latin typeface="+mj-ea"/>
                          <a:ea typeface="+mn-ea"/>
                          <a:cs typeface="Times New Roman" pitchFamily="18" charset="0"/>
                        </a:rPr>
                        <a:t>依狀況及相關規定辦理</a:t>
                      </a:r>
                    </a:p>
                  </a:txBody>
                  <a:tcPr marL="91433" marR="91433" marT="45705" marB="45705"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標題 1"/>
          <p:cNvSpPr txBox="1">
            <a:spLocks/>
          </p:cNvSpPr>
          <p:nvPr/>
        </p:nvSpPr>
        <p:spPr>
          <a:xfrm>
            <a:off x="457200" y="269776"/>
            <a:ext cx="8229600" cy="114300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(5)</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eaLnBrk="1" hangingPunct="1">
              <a:buClr>
                <a:schemeClr val="accent1"/>
              </a:buClr>
              <a:buFont typeface="Wingdings" pitchFamily="2" charset="2"/>
              <a:buChar char="n"/>
              <a:defRPr/>
            </a:pPr>
            <a:r>
              <a:rPr lang="zh-TW" altLang="en-US" b="1" dirty="0" smtClean="0">
                <a:solidFill>
                  <a:srgbClr val="080808"/>
                </a:solidFill>
              </a:rPr>
              <a:t>實習單位繳交學員評分表</a:t>
            </a:r>
            <a:endParaRPr lang="en-US" altLang="zh-TW" b="1" dirty="0" smtClean="0">
              <a:solidFill>
                <a:srgbClr val="080808"/>
              </a:solidFill>
            </a:endParaRP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實習單位於實習結束前針對學員實習表現及出勤狀況進行評分考核</a:t>
            </a: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實習單位務必於指定日前線上完成登錄並確認</a:t>
            </a:r>
            <a:endParaRPr lang="en-US" altLang="zh-TW" dirty="0" smtClean="0">
              <a:solidFill>
                <a:schemeClr val="tx1"/>
              </a:solidFill>
              <a:latin typeface="+mj-ea"/>
              <a:sym typeface="Wingdings" pitchFamily="2" charset="2"/>
            </a:endParaRPr>
          </a:p>
          <a:p>
            <a:pPr marL="639762" lvl="2" indent="-273050">
              <a:buClr>
                <a:schemeClr val="tx1">
                  <a:lumMod val="50000"/>
                  <a:lumOff val="50000"/>
                </a:schemeClr>
              </a:buClr>
              <a:buFont typeface="Arial" pitchFamily="34" charset="0"/>
              <a:buNone/>
              <a:defRPr/>
            </a:pP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endParaRPr lang="zh-TW" altLang="en-US" dirty="0" smtClean="0">
              <a:solidFill>
                <a:schemeClr val="tx1"/>
              </a:solidFill>
              <a:latin typeface="+mj-ea"/>
            </a:endParaRPr>
          </a:p>
        </p:txBody>
      </p:sp>
      <p:sp>
        <p:nvSpPr>
          <p:cNvPr id="34819"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84D5FD47-87B7-4A47-9265-ECB7EE77FB57}" type="slidenum">
              <a:rPr lang="en-US" altLang="zh-TW" sz="1200" smtClean="0">
                <a:latin typeface="Arial" charset="0"/>
                <a:ea typeface="新細明體" charset="-120"/>
              </a:rPr>
              <a:pPr eaLnBrk="1" hangingPunct="1">
                <a:spcBef>
                  <a:spcPct val="0"/>
                </a:spcBef>
                <a:buClrTx/>
                <a:buFontTx/>
                <a:buNone/>
              </a:pPr>
              <a:t>22</a:t>
            </a:fld>
            <a:endParaRPr lang="en-US" altLang="zh-TW" sz="1200" smtClean="0">
              <a:latin typeface="Arial" charset="0"/>
              <a:ea typeface="新細明體" charset="-120"/>
            </a:endParaRPr>
          </a:p>
        </p:txBody>
      </p:sp>
      <p:sp>
        <p:nvSpPr>
          <p:cNvPr id="6" name="標題 1"/>
          <p:cNvSpPr txBox="1">
            <a:spLocks/>
          </p:cNvSpPr>
          <p:nvPr/>
        </p:nvSpPr>
        <p:spPr>
          <a:xfrm>
            <a:off x="457200" y="269776"/>
            <a:ext cx="8229600" cy="114300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(6)</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Clr>
                <a:schemeClr val="accent1"/>
              </a:buClr>
              <a:buFont typeface="Wingdings" pitchFamily="2" charset="2"/>
              <a:buChar char="n"/>
              <a:defRPr/>
            </a:pPr>
            <a:r>
              <a:rPr lang="zh-TW" altLang="en-US" b="1" dirty="0" smtClean="0">
                <a:solidFill>
                  <a:srgbClr val="080808"/>
                </a:solidFill>
              </a:rPr>
              <a:t>生活補助金之核銷</a:t>
            </a:r>
            <a:endParaRPr lang="en-US" altLang="zh-TW" b="1" dirty="0" smtClean="0">
              <a:solidFill>
                <a:srgbClr val="080808"/>
              </a:solidFill>
            </a:endParaRP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請詳見國家實驗</a:t>
            </a:r>
            <a:r>
              <a:rPr lang="zh-TW" altLang="en-US" dirty="0">
                <a:solidFill>
                  <a:schemeClr val="tx1"/>
                </a:solidFill>
                <a:latin typeface="+mj-ea"/>
              </a:rPr>
              <a:t>研究院</a:t>
            </a:r>
            <a:r>
              <a:rPr lang="en-US" altLang="zh-TW" dirty="0">
                <a:solidFill>
                  <a:schemeClr val="tx1"/>
                </a:solidFill>
                <a:latin typeface="+mj-ea"/>
              </a:rPr>
              <a:t>(</a:t>
            </a:r>
            <a:r>
              <a:rPr lang="zh-TW" altLang="en-US" dirty="0">
                <a:solidFill>
                  <a:schemeClr val="tx1"/>
                </a:solidFill>
                <a:latin typeface="+mj-ea"/>
                <a:sym typeface="Wingdings" pitchFamily="2" charset="2"/>
              </a:rPr>
              <a:t>候鳥計畫辦公室</a:t>
            </a:r>
            <a:r>
              <a:rPr lang="en-US" altLang="zh-TW" dirty="0">
                <a:solidFill>
                  <a:schemeClr val="tx1"/>
                </a:solidFill>
                <a:latin typeface="+mj-ea"/>
              </a:rPr>
              <a:t>)</a:t>
            </a:r>
            <a:r>
              <a:rPr lang="zh-TW" altLang="en-US" dirty="0">
                <a:solidFill>
                  <a:schemeClr val="tx1"/>
                </a:solidFill>
                <a:latin typeface="+mj-ea"/>
              </a:rPr>
              <a:t>之</a:t>
            </a:r>
            <a:r>
              <a:rPr lang="zh-TW" altLang="en-US" dirty="0" smtClean="0">
                <a:solidFill>
                  <a:schemeClr val="tx1"/>
                </a:solidFill>
                <a:latin typeface="+mj-ea"/>
              </a:rPr>
              <a:t>撥款公文</a:t>
            </a: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核銷時實習機關應備函檢附下列資料：</a:t>
            </a:r>
          </a:p>
          <a:p>
            <a:pPr lvl="2" eaLnBrk="1" hangingPunct="1">
              <a:lnSpc>
                <a:spcPct val="80000"/>
              </a:lnSpc>
              <a:buFont typeface="Arial" pitchFamily="34" charset="0"/>
              <a:buChar char="•"/>
              <a:defRPr/>
            </a:pPr>
            <a:r>
              <a:rPr lang="zh-TW" altLang="en-US" dirty="0" smtClean="0">
                <a:solidFill>
                  <a:srgbClr val="015073"/>
                </a:solidFill>
              </a:rPr>
              <a:t>學員領款收據正本三紙，國外學員另有交通費補助者則為四紙。請將該</a:t>
            </a:r>
            <a:r>
              <a:rPr lang="zh-TW" altLang="en-US" dirty="0" smtClean="0">
                <a:solidFill>
                  <a:srgbClr val="FF0000"/>
                </a:solidFill>
              </a:rPr>
              <a:t>收據</a:t>
            </a:r>
            <a:r>
              <a:rPr lang="zh-TW" altLang="en-US" dirty="0" smtClean="0">
                <a:solidFill>
                  <a:srgbClr val="015073"/>
                </a:solidFill>
              </a:rPr>
              <a:t>貼妥至</a:t>
            </a:r>
            <a:r>
              <a:rPr lang="zh-TW" altLang="en-US" dirty="0" smtClean="0">
                <a:solidFill>
                  <a:srgbClr val="FF0000"/>
                </a:solidFill>
              </a:rPr>
              <a:t>粘存單</a:t>
            </a:r>
            <a:r>
              <a:rPr lang="en-US" altLang="zh-TW" dirty="0" smtClean="0">
                <a:solidFill>
                  <a:srgbClr val="FF0000"/>
                </a:solidFill>
              </a:rPr>
              <a:t>(</a:t>
            </a:r>
            <a:r>
              <a:rPr lang="zh-TW" altLang="en-US" dirty="0" smtClean="0">
                <a:solidFill>
                  <a:srgbClr val="FF0000"/>
                </a:solidFill>
              </a:rPr>
              <a:t>可參考附件</a:t>
            </a:r>
            <a:r>
              <a:rPr lang="en-US" altLang="zh-TW" dirty="0" smtClean="0">
                <a:solidFill>
                  <a:srgbClr val="FF0000"/>
                </a:solidFill>
              </a:rPr>
              <a:t>)</a:t>
            </a:r>
            <a:r>
              <a:rPr lang="zh-TW" altLang="en-US" dirty="0" smtClean="0">
                <a:solidFill>
                  <a:srgbClr val="015073"/>
                </a:solidFill>
              </a:rPr>
              <a:t>上並經實習單位會計人員及機關首長核章</a:t>
            </a:r>
            <a:endParaRPr lang="en-US" altLang="zh-TW" dirty="0" smtClean="0">
              <a:solidFill>
                <a:srgbClr val="015073"/>
              </a:solidFill>
            </a:endParaRPr>
          </a:p>
          <a:p>
            <a:pPr lvl="2" eaLnBrk="1" hangingPunct="1">
              <a:lnSpc>
                <a:spcPct val="80000"/>
              </a:lnSpc>
              <a:buFont typeface="Arial" pitchFamily="34" charset="0"/>
              <a:buChar char="•"/>
              <a:defRPr/>
            </a:pPr>
            <a:r>
              <a:rPr lang="zh-TW" altLang="en-US" dirty="0" smtClean="0">
                <a:solidFill>
                  <a:srgbClr val="FF0000"/>
                </a:solidFill>
              </a:rPr>
              <a:t>出勤紀錄表正本</a:t>
            </a:r>
            <a:r>
              <a:rPr lang="en-US" altLang="zh-TW" dirty="0" smtClean="0">
                <a:solidFill>
                  <a:srgbClr val="015073"/>
                </a:solidFill>
              </a:rPr>
              <a:t>(</a:t>
            </a:r>
            <a:r>
              <a:rPr lang="zh-TW" altLang="en-US" dirty="0" smtClean="0">
                <a:solidFill>
                  <a:srgbClr val="015073"/>
                </a:solidFill>
              </a:rPr>
              <a:t>每位學員一份</a:t>
            </a:r>
            <a:r>
              <a:rPr lang="en-US" altLang="zh-TW" dirty="0" smtClean="0">
                <a:solidFill>
                  <a:srgbClr val="015073"/>
                </a:solidFill>
              </a:rPr>
              <a:t>)</a:t>
            </a:r>
            <a:r>
              <a:rPr lang="zh-TW" altLang="en-US" dirty="0" smtClean="0">
                <a:solidFill>
                  <a:srgbClr val="015073"/>
                </a:solidFill>
              </a:rPr>
              <a:t>，若為電子刷卡請印出後由單位承辦主管簽名</a:t>
            </a:r>
          </a:p>
          <a:p>
            <a:pPr lvl="2" eaLnBrk="1" hangingPunct="1">
              <a:lnSpc>
                <a:spcPct val="80000"/>
              </a:lnSpc>
              <a:buFont typeface="Arial" pitchFamily="34" charset="0"/>
              <a:buChar char="•"/>
              <a:defRPr/>
            </a:pPr>
            <a:r>
              <a:rPr lang="zh-TW" altLang="en-US" dirty="0" smtClean="0">
                <a:solidFill>
                  <a:srgbClr val="015073"/>
                </a:solidFill>
              </a:rPr>
              <a:t>請假扣款等剩餘款，請開立支票退回</a:t>
            </a:r>
            <a:r>
              <a:rPr lang="en-US" altLang="zh-TW" dirty="0" smtClean="0">
                <a:solidFill>
                  <a:srgbClr val="015073"/>
                </a:solidFill>
              </a:rPr>
              <a:t/>
            </a:r>
            <a:br>
              <a:rPr lang="en-US" altLang="zh-TW" dirty="0" smtClean="0">
                <a:solidFill>
                  <a:srgbClr val="015073"/>
                </a:solidFill>
              </a:rPr>
            </a:br>
            <a:r>
              <a:rPr lang="en-US" altLang="zh-TW" dirty="0" smtClean="0">
                <a:solidFill>
                  <a:srgbClr val="015073"/>
                </a:solidFill>
              </a:rPr>
              <a:t>(</a:t>
            </a:r>
            <a:r>
              <a:rPr lang="zh-TW" altLang="en-US" dirty="0" smtClean="0">
                <a:solidFill>
                  <a:srgbClr val="015073"/>
                </a:solidFill>
              </a:rPr>
              <a:t>支票抬頭為</a:t>
            </a:r>
            <a:r>
              <a:rPr lang="en-US" altLang="zh-TW" dirty="0" smtClean="0">
                <a:solidFill>
                  <a:srgbClr val="015073"/>
                </a:solidFill>
              </a:rPr>
              <a:t>:</a:t>
            </a:r>
            <a:r>
              <a:rPr lang="zh-TW" altLang="en-US" dirty="0" smtClean="0">
                <a:solidFill>
                  <a:srgbClr val="015073"/>
                </a:solidFill>
              </a:rPr>
              <a:t> 財團法人國家實驗研究院</a:t>
            </a:r>
            <a:r>
              <a:rPr lang="en-US" altLang="zh-TW" dirty="0">
                <a:solidFill>
                  <a:schemeClr val="tx1"/>
                </a:solidFill>
                <a:latin typeface="+mj-ea"/>
              </a:rPr>
              <a:t>(</a:t>
            </a:r>
            <a:r>
              <a:rPr lang="zh-TW" altLang="en-US" dirty="0">
                <a:solidFill>
                  <a:schemeClr val="tx1"/>
                </a:solidFill>
                <a:latin typeface="+mj-ea"/>
                <a:sym typeface="Wingdings" pitchFamily="2" charset="2"/>
              </a:rPr>
              <a:t>候鳥計畫辦公室</a:t>
            </a:r>
            <a:r>
              <a:rPr lang="en-US" altLang="zh-TW" dirty="0">
                <a:solidFill>
                  <a:schemeClr val="tx1"/>
                </a:solidFill>
                <a:latin typeface="+mj-ea"/>
              </a:rPr>
              <a:t>)</a:t>
            </a:r>
            <a:r>
              <a:rPr lang="en-US" altLang="zh-TW" dirty="0" smtClean="0">
                <a:solidFill>
                  <a:srgbClr val="015073"/>
                </a:solidFill>
              </a:rPr>
              <a:t>)</a:t>
            </a:r>
          </a:p>
          <a:p>
            <a:pPr lvl="2" eaLnBrk="1" hangingPunct="1">
              <a:lnSpc>
                <a:spcPct val="80000"/>
              </a:lnSpc>
              <a:buFont typeface="Arial" pitchFamily="34" charset="0"/>
              <a:buChar char="•"/>
              <a:defRPr/>
            </a:pPr>
            <a:r>
              <a:rPr lang="zh-TW" altLang="en-US" dirty="0" smtClean="0">
                <a:solidFill>
                  <a:srgbClr val="015073"/>
                </a:solidFill>
              </a:rPr>
              <a:t>若在實習期間</a:t>
            </a:r>
            <a:r>
              <a:rPr lang="zh-TW" altLang="en-US" dirty="0" smtClean="0">
                <a:solidFill>
                  <a:srgbClr val="FF0000"/>
                </a:solidFill>
              </a:rPr>
              <a:t>有請假者請務必附上請假單</a:t>
            </a:r>
            <a:r>
              <a:rPr lang="en-US" altLang="zh-TW" dirty="0" smtClean="0">
                <a:solidFill>
                  <a:srgbClr val="FF0000"/>
                </a:solidFill>
              </a:rPr>
              <a:t>(</a:t>
            </a:r>
            <a:r>
              <a:rPr lang="zh-TW" altLang="en-US" dirty="0" smtClean="0">
                <a:solidFill>
                  <a:srgbClr val="FF0000"/>
                </a:solidFill>
              </a:rPr>
              <a:t>沒扣款也要附上</a:t>
            </a:r>
            <a:r>
              <a:rPr lang="en-US" altLang="zh-TW" dirty="0" smtClean="0">
                <a:solidFill>
                  <a:srgbClr val="FF0000"/>
                </a:solidFill>
              </a:rPr>
              <a:t>)</a:t>
            </a:r>
          </a:p>
          <a:p>
            <a:pPr marL="639762" lvl="2" indent="-273050">
              <a:buClr>
                <a:schemeClr val="tx1">
                  <a:lumMod val="50000"/>
                  <a:lumOff val="50000"/>
                </a:schemeClr>
              </a:buClr>
              <a:buFont typeface="Arial" pitchFamily="34" charset="0"/>
              <a:buChar char="•"/>
              <a:defRPr/>
            </a:pPr>
            <a:r>
              <a:rPr lang="zh-TW" altLang="en-US" dirty="0" smtClean="0">
                <a:latin typeface="+mj-ea"/>
              </a:rPr>
              <a:t>實習結束後無論有否剩餘款，均應向國家實驗研究院</a:t>
            </a:r>
            <a:r>
              <a:rPr lang="en-US" altLang="zh-TW" dirty="0">
                <a:solidFill>
                  <a:schemeClr val="tx1"/>
                </a:solidFill>
                <a:latin typeface="+mj-ea"/>
              </a:rPr>
              <a:t>(</a:t>
            </a:r>
            <a:r>
              <a:rPr lang="zh-TW" altLang="en-US" dirty="0">
                <a:solidFill>
                  <a:schemeClr val="tx1"/>
                </a:solidFill>
                <a:latin typeface="+mj-ea"/>
                <a:sym typeface="Wingdings" pitchFamily="2" charset="2"/>
              </a:rPr>
              <a:t>候鳥計畫辦公室</a:t>
            </a:r>
            <a:r>
              <a:rPr lang="en-US" altLang="zh-TW" dirty="0">
                <a:solidFill>
                  <a:schemeClr val="tx1"/>
                </a:solidFill>
                <a:latin typeface="+mj-ea"/>
              </a:rPr>
              <a:t>)</a:t>
            </a:r>
            <a:r>
              <a:rPr lang="zh-TW" altLang="en-US" dirty="0" smtClean="0">
                <a:latin typeface="+mj-ea"/>
              </a:rPr>
              <a:t>辦理核銷</a:t>
            </a:r>
          </a:p>
          <a:p>
            <a:pPr marL="639762" lvl="2" indent="-273050">
              <a:buClr>
                <a:schemeClr val="tx1">
                  <a:lumMod val="50000"/>
                  <a:lumOff val="50000"/>
                </a:schemeClr>
              </a:buClr>
              <a:buFont typeface="Arial" pitchFamily="34" charset="0"/>
              <a:buNone/>
              <a:defRPr/>
            </a:pPr>
            <a:endParaRPr lang="en-US" altLang="zh-TW" dirty="0" smtClean="0">
              <a:solidFill>
                <a:schemeClr val="tx1"/>
              </a:solidFill>
              <a:latin typeface="+mj-ea"/>
            </a:endParaRPr>
          </a:p>
          <a:p>
            <a:pPr marL="639762" lvl="2" indent="-273050">
              <a:buClr>
                <a:schemeClr val="tx1">
                  <a:lumMod val="50000"/>
                  <a:lumOff val="50000"/>
                </a:schemeClr>
              </a:buClr>
              <a:buFont typeface="Arial" pitchFamily="34" charset="0"/>
              <a:buChar char="•"/>
              <a:defRPr/>
            </a:pPr>
            <a:endParaRPr lang="en-US" altLang="zh-TW" dirty="0" smtClean="0">
              <a:solidFill>
                <a:schemeClr val="tx1"/>
              </a:solidFill>
              <a:latin typeface="+mj-ea"/>
            </a:endParaRPr>
          </a:p>
          <a:p>
            <a:pPr>
              <a:buClr>
                <a:schemeClr val="accent1"/>
              </a:buClr>
              <a:buFont typeface="Arial" pitchFamily="34" charset="0"/>
              <a:buNone/>
              <a:defRPr/>
            </a:pPr>
            <a:endParaRPr lang="zh-TW" altLang="en-US" dirty="0" smtClean="0"/>
          </a:p>
          <a:p>
            <a:pPr>
              <a:buFont typeface="Arial" pitchFamily="34" charset="0"/>
              <a:buChar char="•"/>
              <a:defRPr/>
            </a:pPr>
            <a:endParaRPr lang="zh-TW" altLang="en-US" dirty="0"/>
          </a:p>
        </p:txBody>
      </p:sp>
      <p:sp>
        <p:nvSpPr>
          <p:cNvPr id="35843"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65EDAB7D-1070-43C2-9630-BDE00896BCFA}" type="slidenum">
              <a:rPr lang="en-US" altLang="zh-TW" sz="1200" smtClean="0">
                <a:latin typeface="Arial" charset="0"/>
                <a:ea typeface="新細明體" charset="-120"/>
              </a:rPr>
              <a:pPr eaLnBrk="1" hangingPunct="1">
                <a:spcBef>
                  <a:spcPct val="0"/>
                </a:spcBef>
                <a:buClrTx/>
                <a:buFontTx/>
                <a:buNone/>
              </a:pPr>
              <a:t>23</a:t>
            </a:fld>
            <a:endParaRPr lang="en-US" altLang="zh-TW" sz="1200" smtClean="0">
              <a:latin typeface="Arial" charset="0"/>
              <a:ea typeface="新細明體" charset="-120"/>
            </a:endParaRPr>
          </a:p>
        </p:txBody>
      </p:sp>
      <p:sp>
        <p:nvSpPr>
          <p:cNvPr id="6" name="標題 1"/>
          <p:cNvSpPr txBox="1">
            <a:spLocks/>
          </p:cNvSpPr>
          <p:nvPr/>
        </p:nvSpPr>
        <p:spPr>
          <a:xfrm>
            <a:off x="457200" y="269776"/>
            <a:ext cx="8229600" cy="1143000"/>
          </a:xfrm>
          <a:prstGeom prst="rect">
            <a:avLst/>
          </a:prstGeom>
        </p:spPr>
        <p:txBody>
          <a:bodyPr anchor="b">
            <a:normAutofit/>
          </a:bodyPr>
          <a:lstStyle/>
          <a:p>
            <a:pPr eaLnBrk="0" hangingPunct="0">
              <a:tabLst>
                <a:tab pos="3830638" algn="l"/>
              </a:tabLst>
              <a:defRPr/>
            </a:pPr>
            <a:r>
              <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rPr>
              <a:t>實習單位協助事項</a:t>
            </a:r>
            <a:r>
              <a:rPr kumimoji="0" lang="en-US" altLang="zh-TW" sz="3200" b="1" spc="50" dirty="0">
                <a:ln w="13335" cmpd="sng">
                  <a:solidFill>
                    <a:schemeClr val="accent1">
                      <a:lumMod val="50000"/>
                    </a:schemeClr>
                  </a:solidFill>
                  <a:prstDash val="solid"/>
                </a:ln>
                <a:solidFill>
                  <a:srgbClr val="322F2A"/>
                </a:solidFill>
                <a:latin typeface="Trebuchet MS" pitchFamily="34" charset="0"/>
                <a:ea typeface="+mj-ea"/>
                <a:cs typeface="+mj-cs"/>
              </a:rPr>
              <a:t>(7)</a:t>
            </a:r>
            <a:endParaRPr kumimoji="0" lang="zh-TW" altLang="en-US" sz="3200" b="1" spc="50" dirty="0">
              <a:ln w="13335" cmpd="sng">
                <a:solidFill>
                  <a:schemeClr val="accent1">
                    <a:lumMod val="50000"/>
                  </a:schemeClr>
                </a:solidFill>
                <a:prstDash val="solid"/>
              </a:ln>
              <a:solidFill>
                <a:srgbClr val="322F2A"/>
              </a:solidFill>
              <a:latin typeface="Trebuchet MS" pitchFamily="34" charset="0"/>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322F2A"/>
                </a:solidFill>
                <a:latin typeface="Trebuchet MS" pitchFamily="34" charset="0"/>
              </a:rPr>
              <a:t>緊急狀況處理</a:t>
            </a:r>
          </a:p>
        </p:txBody>
      </p:sp>
      <p:sp>
        <p:nvSpPr>
          <p:cNvPr id="3" name="內容版面配置區 2"/>
          <p:cNvSpPr>
            <a:spLocks noGrp="1"/>
          </p:cNvSpPr>
          <p:nvPr>
            <p:ph idx="1"/>
          </p:nvPr>
        </p:nvSpPr>
        <p:spPr/>
        <p:txBody>
          <a:bodyPr/>
          <a:lstStyle/>
          <a:p>
            <a:pPr eaLnBrk="1" hangingPunct="1">
              <a:buClr>
                <a:schemeClr val="accent1"/>
              </a:buClr>
              <a:buFont typeface="Wingdings" pitchFamily="2" charset="2"/>
              <a:buChar char="n"/>
              <a:defRPr/>
            </a:pPr>
            <a:r>
              <a:rPr lang="zh-TW" altLang="en-US" sz="2000" dirty="0" smtClean="0">
                <a:solidFill>
                  <a:schemeClr val="tx1"/>
                </a:solidFill>
                <a:latin typeface="+mj-ea"/>
                <a:ea typeface="+mj-ea"/>
              </a:rPr>
              <a:t>學員無故曠職</a:t>
            </a:r>
          </a:p>
          <a:p>
            <a:pPr marL="639762" lvl="2" indent="-273050">
              <a:buClr>
                <a:schemeClr val="tx1">
                  <a:lumMod val="65000"/>
                  <a:lumOff val="35000"/>
                </a:schemeClr>
              </a:buClr>
              <a:buFont typeface="Arial" pitchFamily="34" charset="0"/>
              <a:buChar char="•"/>
              <a:defRPr/>
            </a:pPr>
            <a:r>
              <a:rPr lang="zh-TW" altLang="en-US" dirty="0" smtClean="0">
                <a:solidFill>
                  <a:schemeClr val="tx1"/>
                </a:solidFill>
                <a:latin typeface="+mj-ea"/>
              </a:rPr>
              <a:t>立即聯絡學員與候鳥計畫辦公室</a:t>
            </a:r>
          </a:p>
          <a:p>
            <a:pPr>
              <a:buClr>
                <a:schemeClr val="accent1"/>
              </a:buClr>
              <a:buFont typeface="Wingdings" pitchFamily="2" charset="2"/>
              <a:buChar char="n"/>
              <a:defRPr/>
            </a:pPr>
            <a:r>
              <a:rPr lang="zh-TW" altLang="en-US" sz="2000" dirty="0" smtClean="0"/>
              <a:t>學員實習中發生狀況（重大疾病或意外）</a:t>
            </a:r>
            <a:endParaRPr lang="en-US" altLang="zh-TW" sz="2000" dirty="0" smtClean="0"/>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立即聯絡學員在台緊急聯絡人與候鳥計畫辦公室</a:t>
            </a:r>
          </a:p>
          <a:p>
            <a:pPr>
              <a:buClr>
                <a:schemeClr val="accent1"/>
              </a:buClr>
              <a:buFont typeface="Wingdings" pitchFamily="2" charset="2"/>
              <a:buChar char="n"/>
              <a:defRPr/>
            </a:pPr>
            <a:r>
              <a:rPr lang="zh-TW" altLang="en-US" sz="2000" dirty="0" smtClean="0"/>
              <a:t>非實習時間（下班後或假日）發生狀況</a:t>
            </a:r>
            <a:endParaRPr lang="en-US" altLang="zh-TW" sz="2000" dirty="0" smtClean="0"/>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立即聯絡學員在台緊急聯絡人與候鳥計畫辦公室</a:t>
            </a:r>
          </a:p>
          <a:p>
            <a:pPr>
              <a:buClr>
                <a:schemeClr val="accent1"/>
              </a:buClr>
              <a:buFont typeface="Wingdings" pitchFamily="2" charset="2"/>
              <a:buChar char="n"/>
              <a:defRPr/>
            </a:pPr>
            <a:r>
              <a:rPr lang="zh-TW" altLang="en-US" sz="2000" dirty="0" smtClean="0"/>
              <a:t>學員擬提早結束實習</a:t>
            </a:r>
          </a:p>
          <a:p>
            <a:pPr marL="639762" lvl="2" indent="-273050">
              <a:buClr>
                <a:schemeClr val="tx1">
                  <a:lumMod val="50000"/>
                  <a:lumOff val="50000"/>
                </a:schemeClr>
              </a:buClr>
              <a:buFont typeface="Arial" pitchFamily="34" charset="0"/>
              <a:buChar char="•"/>
              <a:defRPr/>
            </a:pPr>
            <a:r>
              <a:rPr lang="zh-TW" altLang="en-US" dirty="0" smtClean="0">
                <a:solidFill>
                  <a:schemeClr val="tx1"/>
                </a:solidFill>
                <a:latin typeface="+mj-ea"/>
              </a:rPr>
              <a:t>詢問學員原因並盡速告知候鳥計畫辦公室</a:t>
            </a:r>
          </a:p>
          <a:p>
            <a:pPr>
              <a:buClr>
                <a:schemeClr val="accent1"/>
              </a:buClr>
              <a:buFont typeface="Wingdings" pitchFamily="2" charset="2"/>
              <a:buChar char="n"/>
              <a:defRPr/>
            </a:pPr>
            <a:r>
              <a:rPr lang="zh-TW" altLang="en-US" sz="2000" dirty="0" smtClean="0"/>
              <a:t>各類緊急狀況，均煩請實習單位提供即時之協助</a:t>
            </a:r>
          </a:p>
          <a:p>
            <a:pPr>
              <a:buClr>
                <a:schemeClr val="accent1"/>
              </a:buClr>
              <a:buFont typeface="Wingdings" pitchFamily="2" charset="2"/>
              <a:buChar char="n"/>
              <a:defRPr/>
            </a:pPr>
            <a:endParaRPr lang="zh-TW" altLang="en-US" dirty="0" smtClean="0"/>
          </a:p>
        </p:txBody>
      </p:sp>
      <p:sp>
        <p:nvSpPr>
          <p:cNvPr id="36868"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15DB139C-AD00-458A-8D00-C9A72EF044DA}" type="slidenum">
              <a:rPr lang="en-US" altLang="zh-TW" sz="1200" smtClean="0">
                <a:latin typeface="Arial" charset="0"/>
                <a:ea typeface="新細明體" charset="-120"/>
              </a:rPr>
              <a:pPr eaLnBrk="1" hangingPunct="1">
                <a:spcBef>
                  <a:spcPct val="0"/>
                </a:spcBef>
                <a:buClrTx/>
                <a:buFontTx/>
                <a:buNone/>
              </a:pPr>
              <a:t>24</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en-US" sz="3200" dirty="0" smtClean="0">
                <a:solidFill>
                  <a:srgbClr val="322F2A"/>
                </a:solidFill>
                <a:latin typeface="Trebuchet MS" pitchFamily="34" charset="0"/>
              </a:rPr>
              <a:t>科技部候鳥計畫小組</a:t>
            </a:r>
          </a:p>
        </p:txBody>
      </p:sp>
      <p:sp>
        <p:nvSpPr>
          <p:cNvPr id="3" name="內容版面配置區 2"/>
          <p:cNvSpPr>
            <a:spLocks noGrp="1"/>
          </p:cNvSpPr>
          <p:nvPr>
            <p:ph idx="1"/>
          </p:nvPr>
        </p:nvSpPr>
        <p:spPr/>
        <p:txBody>
          <a:bodyPr/>
          <a:lstStyle/>
          <a:p>
            <a:pPr eaLnBrk="1" hangingPunct="1">
              <a:buClr>
                <a:schemeClr val="accent1"/>
              </a:buClr>
              <a:buFont typeface="Wingdings" pitchFamily="2" charset="2"/>
              <a:buChar char="n"/>
              <a:defRPr/>
            </a:pPr>
            <a:r>
              <a:rPr lang="zh-TW" altLang="en-US" sz="2000" dirty="0" smtClean="0">
                <a:solidFill>
                  <a:schemeClr val="tx1"/>
                </a:solidFill>
                <a:latin typeface="+mj-ea"/>
                <a:ea typeface="+mj-ea"/>
              </a:rPr>
              <a:t>召集人：科教發展及國際合作司  周世傑司長</a:t>
            </a:r>
            <a:endParaRPr lang="en-US" altLang="zh-TW" sz="2000" dirty="0" smtClean="0">
              <a:solidFill>
                <a:schemeClr val="tx1"/>
              </a:solidFill>
              <a:latin typeface="+mj-ea"/>
              <a:ea typeface="+mj-ea"/>
            </a:endParaRPr>
          </a:p>
          <a:p>
            <a:pPr eaLnBrk="1" hangingPunct="1">
              <a:buClr>
                <a:schemeClr val="accent1"/>
              </a:buClr>
              <a:buFont typeface="Wingdings" pitchFamily="2" charset="2"/>
              <a:buChar char="n"/>
              <a:defRPr/>
            </a:pPr>
            <a:r>
              <a:rPr lang="zh-TW" altLang="en-US" sz="2000" dirty="0" smtClean="0">
                <a:solidFill>
                  <a:schemeClr val="tx1"/>
                </a:solidFill>
                <a:latin typeface="+mj-ea"/>
                <a:ea typeface="+mj-ea"/>
              </a:rPr>
              <a:t>成員：科教發展及國際合作司 與 候鳥計畫辦公室</a:t>
            </a:r>
          </a:p>
          <a:p>
            <a:pPr>
              <a:buFont typeface="Arial" pitchFamily="34" charset="0"/>
              <a:buChar char="•"/>
              <a:defRPr/>
            </a:pPr>
            <a:endParaRPr lang="zh-TW" altLang="en-US" dirty="0"/>
          </a:p>
        </p:txBody>
      </p:sp>
      <p:sp>
        <p:nvSpPr>
          <p:cNvPr id="37892"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B3A69DF9-7F44-421F-BF58-64449DA4EE5C}" type="slidenum">
              <a:rPr lang="en-US" altLang="zh-TW" sz="1200" smtClean="0">
                <a:latin typeface="Arial" charset="0"/>
                <a:ea typeface="新細明體" charset="-120"/>
              </a:rPr>
              <a:pPr eaLnBrk="1" hangingPunct="1">
                <a:spcBef>
                  <a:spcPct val="0"/>
                </a:spcBef>
                <a:buClrTx/>
                <a:buFontTx/>
                <a:buNone/>
              </a:pPr>
              <a:t>25</a:t>
            </a:fld>
            <a:endParaRPr lang="en-US" altLang="zh-TW" sz="1200" smtClean="0">
              <a:latin typeface="Arial" charset="0"/>
              <a:ea typeface="新細明體" charset="-120"/>
            </a:endParaRPr>
          </a:p>
        </p:txBody>
      </p:sp>
      <p:graphicFrame>
        <p:nvGraphicFramePr>
          <p:cNvPr id="6" name="Group 317"/>
          <p:cNvGraphicFramePr>
            <a:graphicFrameLocks/>
          </p:cNvGraphicFramePr>
          <p:nvPr>
            <p:extLst>
              <p:ext uri="{D42A27DB-BD31-4B8C-83A1-F6EECF244321}">
                <p14:modId xmlns:p14="http://schemas.microsoft.com/office/powerpoint/2010/main" val="1276126240"/>
              </p:ext>
            </p:extLst>
          </p:nvPr>
        </p:nvGraphicFramePr>
        <p:xfrm>
          <a:off x="755650" y="3068638"/>
          <a:ext cx="3384551" cy="1655763"/>
        </p:xfrm>
        <a:graphic>
          <a:graphicData uri="http://schemas.openxmlformats.org/drawingml/2006/table">
            <a:tbl>
              <a:tblPr/>
              <a:tblGrid>
                <a:gridCol w="936512"/>
                <a:gridCol w="864014"/>
                <a:gridCol w="1584025"/>
              </a:tblGrid>
              <a:tr h="3586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職 稱</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姓 名</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電話</a:t>
                      </a:r>
                      <a:r>
                        <a:rPr kumimoji="1" lang="en-US" altLang="zh-TW" sz="1400" b="1" i="0" u="none" strike="noStrike" cap="none" normalizeH="0" baseline="0" dirty="0" smtClean="0">
                          <a:ln>
                            <a:noFill/>
                          </a:ln>
                          <a:solidFill>
                            <a:schemeClr val="tx1"/>
                          </a:solidFill>
                          <a:effectLst/>
                          <a:latin typeface="+mj-ea"/>
                          <a:ea typeface="+mj-ea"/>
                          <a:cs typeface="Times New Roman" pitchFamily="18" charset="0"/>
                        </a:rPr>
                        <a:t>(</a:t>
                      </a: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日</a:t>
                      </a:r>
                      <a:r>
                        <a:rPr kumimoji="1" lang="en-US" altLang="zh-TW" sz="1400" b="1" i="0" u="none" strike="noStrike" cap="none" normalizeH="0" baseline="0" dirty="0" smtClean="0">
                          <a:ln>
                            <a:noFill/>
                          </a:ln>
                          <a:solidFill>
                            <a:schemeClr val="tx1"/>
                          </a:solidFill>
                          <a:effectLst/>
                          <a:latin typeface="+mj-ea"/>
                          <a:ea typeface="+mj-ea"/>
                          <a:cs typeface="Times New Roman" pitchFamily="18" charset="0"/>
                        </a:rPr>
                        <a:t>)</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司長</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周世傑</a:t>
                      </a: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02-2737-7563</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副司長</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彭麗春</a:t>
                      </a: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02-2737-7553</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2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kern="1200" cap="none" normalizeH="0" baseline="0" dirty="0" smtClean="0">
                          <a:ln>
                            <a:noFill/>
                          </a:ln>
                          <a:solidFill>
                            <a:schemeClr val="tx1"/>
                          </a:solidFill>
                          <a:effectLst/>
                          <a:latin typeface="+mj-ea"/>
                          <a:ea typeface="+mj-ea"/>
                          <a:cs typeface="Times New Roman" pitchFamily="18" charset="0"/>
                        </a:rPr>
                        <a:t>專員</a:t>
                      </a:r>
                      <a:endParaRPr kumimoji="1" lang="zh-TW" altLang="zh-TW" sz="1400" b="0" i="0" u="none" strike="noStrike" kern="1200"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kern="1200" cap="none" normalizeH="0" baseline="0" dirty="0" smtClean="0">
                          <a:ln>
                            <a:noFill/>
                          </a:ln>
                          <a:solidFill>
                            <a:schemeClr val="tx1"/>
                          </a:solidFill>
                          <a:effectLst/>
                          <a:latin typeface="+mj-ea"/>
                          <a:ea typeface="+mj-ea"/>
                          <a:cs typeface="Times New Roman" pitchFamily="18" charset="0"/>
                        </a:rPr>
                        <a:t>施元丁</a:t>
                      </a: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02-2737-7151</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3" marR="91443"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ChangeArrowheads="1"/>
          </p:cNvSpPr>
          <p:nvPr/>
        </p:nvSpPr>
        <p:spPr bwMode="auto">
          <a:xfrm>
            <a:off x="1187450" y="2636838"/>
            <a:ext cx="3024188" cy="339725"/>
          </a:xfrm>
          <a:prstGeom prst="rect">
            <a:avLst/>
          </a:prstGeom>
          <a:noFill/>
          <a:ln w="9525">
            <a:noFill/>
            <a:miter lim="800000"/>
            <a:headEnd/>
            <a:tailEnd/>
          </a:ln>
        </p:spPr>
        <p:txBody>
          <a:bodyPr anchor="ctr">
            <a:spAutoFit/>
          </a:bodyPr>
          <a:lstStyle/>
          <a:p>
            <a:pPr>
              <a:defRPr/>
            </a:pPr>
            <a:r>
              <a:rPr lang="zh-TW" altLang="en-US" sz="1600" b="1" dirty="0">
                <a:latin typeface="+mj-ea"/>
                <a:ea typeface="+mj-ea"/>
                <a:cs typeface="Times New Roman" pitchFamily="18" charset="0"/>
              </a:rPr>
              <a:t>科技部 科教發展及國際合作司</a:t>
            </a:r>
            <a:endParaRPr lang="zh-TW" altLang="en-US" sz="2400" dirty="0">
              <a:latin typeface="+mj-ea"/>
              <a:ea typeface="+mj-ea"/>
              <a:cs typeface="Times New Roman" pitchFamily="18" charset="0"/>
            </a:endParaRPr>
          </a:p>
        </p:txBody>
      </p:sp>
      <p:sp>
        <p:nvSpPr>
          <p:cNvPr id="8" name="Rectangle 109"/>
          <p:cNvSpPr>
            <a:spLocks noChangeArrowheads="1"/>
          </p:cNvSpPr>
          <p:nvPr/>
        </p:nvSpPr>
        <p:spPr bwMode="auto">
          <a:xfrm>
            <a:off x="5815013" y="2659063"/>
            <a:ext cx="1709737" cy="338137"/>
          </a:xfrm>
          <a:prstGeom prst="rect">
            <a:avLst/>
          </a:prstGeom>
          <a:noFill/>
          <a:ln w="9525">
            <a:noFill/>
            <a:miter lim="800000"/>
            <a:headEnd/>
            <a:tailEnd/>
          </a:ln>
        </p:spPr>
        <p:txBody>
          <a:bodyPr anchor="ctr">
            <a:spAutoFit/>
          </a:bodyPr>
          <a:lstStyle/>
          <a:p>
            <a:pPr>
              <a:defRPr/>
            </a:pPr>
            <a:r>
              <a:rPr lang="zh-TW" altLang="en-US" sz="1600" b="1" dirty="0">
                <a:latin typeface="+mj-ea"/>
                <a:ea typeface="+mj-ea"/>
                <a:cs typeface="Times New Roman" pitchFamily="18" charset="0"/>
              </a:rPr>
              <a:t>候鳥計畫辦公室</a:t>
            </a:r>
            <a:endParaRPr lang="zh-TW" altLang="en-US" sz="2400" dirty="0">
              <a:latin typeface="+mj-ea"/>
              <a:ea typeface="+mj-ea"/>
              <a:cs typeface="Times New Roman" pitchFamily="18" charset="0"/>
            </a:endParaRPr>
          </a:p>
        </p:txBody>
      </p:sp>
      <p:graphicFrame>
        <p:nvGraphicFramePr>
          <p:cNvPr id="9" name="Group 324"/>
          <p:cNvGraphicFramePr>
            <a:graphicFrameLocks noGrp="1"/>
          </p:cNvGraphicFramePr>
          <p:nvPr/>
        </p:nvGraphicFramePr>
        <p:xfrm>
          <a:off x="4787900" y="3068638"/>
          <a:ext cx="3960813" cy="1655762"/>
        </p:xfrm>
        <a:graphic>
          <a:graphicData uri="http://schemas.openxmlformats.org/drawingml/2006/table">
            <a:tbl>
              <a:tblPr/>
              <a:tblGrid>
                <a:gridCol w="747337"/>
                <a:gridCol w="1644766"/>
                <a:gridCol w="1568710"/>
              </a:tblGrid>
              <a:tr h="3599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姓 名</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電話</a:t>
                      </a:r>
                      <a:r>
                        <a:rPr kumimoji="1" lang="en-US" altLang="zh-TW" sz="1400" b="1" i="0" u="none" strike="noStrike" cap="none" normalizeH="0" baseline="0" dirty="0" smtClean="0">
                          <a:ln>
                            <a:noFill/>
                          </a:ln>
                          <a:solidFill>
                            <a:schemeClr val="tx1"/>
                          </a:solidFill>
                          <a:effectLst/>
                          <a:latin typeface="+mj-ea"/>
                          <a:ea typeface="+mj-ea"/>
                          <a:cs typeface="Times New Roman" pitchFamily="18" charset="0"/>
                        </a:rPr>
                        <a:t>(</a:t>
                      </a: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日</a:t>
                      </a:r>
                      <a:r>
                        <a:rPr kumimoji="1" lang="en-US" altLang="zh-TW" sz="1400" b="1" i="0" u="none" strike="noStrike" cap="none" normalizeH="0" baseline="0" dirty="0" smtClean="0">
                          <a:ln>
                            <a:noFill/>
                          </a:ln>
                          <a:solidFill>
                            <a:schemeClr val="tx1"/>
                          </a:solidFill>
                          <a:effectLst/>
                          <a:latin typeface="+mj-ea"/>
                          <a:ea typeface="+mj-ea"/>
                          <a:cs typeface="Times New Roman" pitchFamily="18" charset="0"/>
                        </a:rPr>
                        <a:t>)</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mj-ea"/>
                          <a:ea typeface="+mj-ea"/>
                          <a:cs typeface="Times New Roman" pitchFamily="18" charset="0"/>
                        </a:rPr>
                        <a:t>手機</a:t>
                      </a:r>
                      <a:endParaRPr kumimoji="1" lang="zh-TW" altLang="en-US" sz="20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李韋萱</a:t>
                      </a: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02-2737-7695</a:t>
                      </a:r>
                      <a:endParaRPr kumimoji="1" lang="en-US" altLang="zh-TW" sz="20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0937-510-215</a:t>
                      </a: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mj-ea"/>
                          <a:ea typeface="+mj-ea"/>
                          <a:cs typeface="Times New Roman" pitchFamily="18" charset="0"/>
                        </a:rPr>
                        <a:t>龍淑汾</a:t>
                      </a: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02-2737-7125</a:t>
                      </a: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mj-ea"/>
                          <a:ea typeface="+mj-ea"/>
                          <a:cs typeface="Times New Roman" pitchFamily="18" charset="0"/>
                        </a:rPr>
                        <a:t>0978-322-306</a:t>
                      </a: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4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zh-TW" sz="1400" b="0" i="0" u="none" strike="noStrike" cap="none" normalizeH="0" baseline="0" dirty="0" smtClean="0">
                        <a:ln>
                          <a:noFill/>
                        </a:ln>
                        <a:solidFill>
                          <a:schemeClr val="tx1"/>
                        </a:solidFill>
                        <a:effectLst/>
                        <a:latin typeface="+mj-ea"/>
                        <a:ea typeface="+mj-ea"/>
                        <a:cs typeface="Times New Roman" pitchFamily="18" charset="0"/>
                      </a:endParaRPr>
                    </a:p>
                  </a:txBody>
                  <a:tcPr marL="91442" marR="91442"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684213" y="1844675"/>
            <a:ext cx="7848600" cy="3455988"/>
          </a:xfrm>
        </p:spPr>
        <p:txBody>
          <a:bodyPr rtlCol="0">
            <a:normAutofit/>
          </a:bodyPr>
          <a:lstStyle/>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endParaRPr lang="en-US" altLang="zh-TW" sz="2600" b="1" dirty="0" smtClean="0"/>
          </a:p>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r>
              <a:rPr lang="en-US" altLang="zh-TW" sz="3300" b="1" dirty="0" smtClean="0">
                <a:solidFill>
                  <a:srgbClr val="1A1108"/>
                </a:solidFill>
                <a:effectLst>
                  <a:outerShdw blurRad="38100" dist="38100" dir="2700000" algn="tl">
                    <a:srgbClr val="000000">
                      <a:alpha val="43137"/>
                    </a:srgbClr>
                  </a:outerShdw>
                </a:effectLst>
                <a:latin typeface="+mn-ea"/>
              </a:rPr>
              <a:t>Taiwan Tech Trek</a:t>
            </a:r>
          </a:p>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r>
              <a:rPr lang="zh-TW" altLang="en-US" sz="3300" b="1" dirty="0" smtClean="0">
                <a:solidFill>
                  <a:srgbClr val="1A1108"/>
                </a:solidFill>
                <a:effectLst>
                  <a:outerShdw blurRad="38100" dist="38100" dir="2700000" algn="tl">
                    <a:srgbClr val="000000">
                      <a:alpha val="43137"/>
                    </a:srgbClr>
                  </a:outerShdw>
                </a:effectLst>
                <a:latin typeface="+mn-ea"/>
              </a:rPr>
              <a:t>科技</a:t>
            </a:r>
            <a:r>
              <a:rPr lang="en-US" altLang="zh-TW" sz="3300" b="1" dirty="0" smtClean="0">
                <a:solidFill>
                  <a:srgbClr val="1A1108"/>
                </a:solidFill>
                <a:effectLst>
                  <a:outerShdw blurRad="38100" dist="38100" dir="2700000" algn="tl">
                    <a:srgbClr val="000000">
                      <a:alpha val="43137"/>
                    </a:srgbClr>
                  </a:outerShdw>
                </a:effectLst>
                <a:latin typeface="+mn-ea"/>
              </a:rPr>
              <a:t>‧</a:t>
            </a:r>
            <a:r>
              <a:rPr lang="zh-TW" altLang="en-US" sz="3300" b="1" dirty="0" smtClean="0">
                <a:solidFill>
                  <a:srgbClr val="1A1108"/>
                </a:solidFill>
                <a:effectLst>
                  <a:outerShdw blurRad="38100" dist="38100" dir="2700000" algn="tl">
                    <a:srgbClr val="000000">
                      <a:alpha val="43137"/>
                    </a:srgbClr>
                  </a:outerShdw>
                </a:effectLst>
                <a:latin typeface="+mn-ea"/>
              </a:rPr>
              <a:t>台灣</a:t>
            </a:r>
            <a:r>
              <a:rPr lang="en-US" altLang="zh-TW" sz="3300" b="1" dirty="0" smtClean="0">
                <a:solidFill>
                  <a:srgbClr val="1A1108"/>
                </a:solidFill>
                <a:effectLst>
                  <a:outerShdw blurRad="38100" dist="38100" dir="2700000" algn="tl">
                    <a:srgbClr val="000000">
                      <a:alpha val="43137"/>
                    </a:srgbClr>
                  </a:outerShdw>
                </a:effectLst>
                <a:latin typeface="+mn-ea"/>
              </a:rPr>
              <a:t>‧</a:t>
            </a:r>
            <a:r>
              <a:rPr lang="zh-TW" altLang="en-US" sz="3300" b="1" dirty="0" smtClean="0">
                <a:solidFill>
                  <a:srgbClr val="1A1108"/>
                </a:solidFill>
                <a:effectLst>
                  <a:outerShdw blurRad="38100" dist="38100" dir="2700000" algn="tl">
                    <a:srgbClr val="000000">
                      <a:alpha val="43137"/>
                    </a:srgbClr>
                  </a:outerShdw>
                </a:effectLst>
                <a:latin typeface="+mn-ea"/>
              </a:rPr>
              <a:t>探索</a:t>
            </a:r>
          </a:p>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r>
              <a:rPr lang="zh-TW" altLang="en-US" sz="3300" b="1" dirty="0" smtClean="0">
                <a:solidFill>
                  <a:srgbClr val="1A1108"/>
                </a:solidFill>
                <a:effectLst>
                  <a:outerShdw blurRad="38100" dist="38100" dir="2700000" algn="tl">
                    <a:srgbClr val="000000">
                      <a:alpha val="43137"/>
                    </a:srgbClr>
                  </a:outerShdw>
                </a:effectLst>
                <a:latin typeface="+mn-ea"/>
              </a:rPr>
              <a:t>人才培育 文化交流 知識啟航</a:t>
            </a:r>
            <a:endParaRPr lang="en-US" altLang="zh-TW" sz="3300" b="1" dirty="0" smtClean="0">
              <a:solidFill>
                <a:srgbClr val="1A1108"/>
              </a:solidFill>
              <a:effectLst>
                <a:outerShdw blurRad="38100" dist="38100" dir="2700000" algn="tl">
                  <a:srgbClr val="000000">
                    <a:alpha val="43137"/>
                  </a:srgbClr>
                </a:outerShdw>
              </a:effectLst>
              <a:latin typeface="+mn-ea"/>
            </a:endParaRPr>
          </a:p>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endParaRPr lang="zh-TW" altLang="en-US" sz="3300" b="1" dirty="0" smtClean="0">
              <a:solidFill>
                <a:srgbClr val="1A1108"/>
              </a:solidFill>
              <a:effectLst>
                <a:outerShdw blurRad="38100" dist="38100" dir="2700000" algn="tl">
                  <a:srgbClr val="000000">
                    <a:alpha val="43137"/>
                  </a:srgbClr>
                </a:outerShdw>
              </a:effectLst>
              <a:latin typeface="+mn-ea"/>
            </a:endParaRPr>
          </a:p>
          <a:p>
            <a:pPr marL="274320" indent="-274320" algn="ctr" eaLnBrk="1" fontAlgn="auto" hangingPunct="1">
              <a:lnSpc>
                <a:spcPct val="80000"/>
              </a:lnSpc>
              <a:spcAft>
                <a:spcPts val="0"/>
              </a:spcAft>
              <a:buClr>
                <a:schemeClr val="accent1">
                  <a:lumMod val="60000"/>
                  <a:lumOff val="40000"/>
                </a:schemeClr>
              </a:buClr>
              <a:buFont typeface="Wingdings" pitchFamily="2" charset="2"/>
              <a:buNone/>
              <a:defRPr/>
            </a:pPr>
            <a:r>
              <a:rPr lang="zh-TW" altLang="en-US" sz="3300" b="1" dirty="0" smtClean="0">
                <a:solidFill>
                  <a:srgbClr val="1A1108"/>
                </a:solidFill>
                <a:effectLst>
                  <a:outerShdw blurRad="38100" dist="38100" dir="2700000" algn="tl">
                    <a:srgbClr val="000000">
                      <a:alpha val="43137"/>
                    </a:srgbClr>
                  </a:outerShdw>
                </a:effectLst>
                <a:latin typeface="+mn-ea"/>
              </a:rPr>
              <a:t>候鳥計畫 台灣起飛！</a:t>
            </a:r>
          </a:p>
        </p:txBody>
      </p:sp>
      <p:sp>
        <p:nvSpPr>
          <p:cNvPr id="38915"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7C0698D7-F1CC-4298-B2A8-058A2AB95271}" type="slidenum">
              <a:rPr lang="en-US" altLang="zh-TW" sz="1200" smtClean="0">
                <a:latin typeface="Arial" charset="0"/>
                <a:ea typeface="新細明體" charset="-120"/>
              </a:rPr>
              <a:pPr eaLnBrk="1" hangingPunct="1">
                <a:spcBef>
                  <a:spcPct val="0"/>
                </a:spcBef>
                <a:buClrTx/>
                <a:buFontTx/>
                <a:buNone/>
              </a:pPr>
              <a:t>26</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6856" y="269776"/>
            <a:ext cx="8229600" cy="1143000"/>
          </a:xfrm>
        </p:spPr>
        <p:txBody>
          <a:bodyPr/>
          <a:lstStyle/>
          <a:p>
            <a:pPr>
              <a:defRPr/>
            </a:pPr>
            <a:r>
              <a:rPr lang="en-US" altLang="zh-TW" sz="3200" dirty="0" smtClean="0">
                <a:solidFill>
                  <a:srgbClr val="322F2A"/>
                </a:solidFill>
                <a:latin typeface="Trebuchet MS" pitchFamily="34" charset="0"/>
              </a:rPr>
              <a:t/>
            </a:r>
            <a:br>
              <a:rPr lang="en-US" altLang="zh-TW" sz="3200" dirty="0" smtClean="0">
                <a:solidFill>
                  <a:srgbClr val="322F2A"/>
                </a:solidFill>
                <a:latin typeface="Trebuchet MS" pitchFamily="34" charset="0"/>
              </a:rPr>
            </a:br>
            <a:r>
              <a:rPr lang="zh-TW" altLang="en-US" sz="3200" dirty="0" smtClean="0">
                <a:solidFill>
                  <a:srgbClr val="322F2A"/>
                </a:solidFill>
                <a:latin typeface="Trebuchet MS" pitchFamily="34" charset="0"/>
              </a:rPr>
              <a:t>辦理依據</a:t>
            </a:r>
            <a:endParaRPr lang="zh-TW" altLang="en-US" sz="3200" dirty="0"/>
          </a:p>
        </p:txBody>
      </p:sp>
      <p:sp>
        <p:nvSpPr>
          <p:cNvPr id="3" name="內容版面配置區 2"/>
          <p:cNvSpPr>
            <a:spLocks noGrp="1"/>
          </p:cNvSpPr>
          <p:nvPr>
            <p:ph idx="1"/>
          </p:nvPr>
        </p:nvSpPr>
        <p:spPr/>
        <p:txBody>
          <a:bodyPr/>
          <a:lstStyle/>
          <a:p>
            <a:pPr eaLnBrk="1" hangingPunct="1">
              <a:buClr>
                <a:srgbClr val="323232"/>
              </a:buClr>
              <a:buSzPct val="110000"/>
              <a:buFont typeface="Wingdings" pitchFamily="2" charset="2"/>
              <a:buChar char="Ø"/>
              <a:defRPr/>
            </a:pPr>
            <a:r>
              <a:rPr lang="zh-TW" altLang="en-US" b="1" dirty="0" smtClean="0">
                <a:solidFill>
                  <a:srgbClr val="080808"/>
                </a:solidFill>
              </a:rPr>
              <a:t>行政院「重點人才整體培育及運用規劃」</a:t>
            </a:r>
          </a:p>
          <a:p>
            <a:pPr lvl="1" eaLnBrk="1" hangingPunct="1">
              <a:buClr>
                <a:schemeClr val="tx1">
                  <a:lumMod val="50000"/>
                  <a:lumOff val="50000"/>
                </a:schemeClr>
              </a:buClr>
              <a:buSzPct val="75000"/>
              <a:defRPr/>
            </a:pPr>
            <a:r>
              <a:rPr lang="zh-TW" altLang="en-US" dirty="0" smtClean="0"/>
              <a:t>有關研發人力不足部分，請經建會彙整提院會報告</a:t>
            </a:r>
          </a:p>
          <a:p>
            <a:pPr lvl="2" eaLnBrk="1" hangingPunct="1">
              <a:buClr>
                <a:srgbClr val="DDD8D5"/>
              </a:buClr>
              <a:buSzPct val="75000"/>
              <a:defRPr/>
            </a:pPr>
            <a:r>
              <a:rPr lang="zh-TW" altLang="en-US" dirty="0" smtClean="0">
                <a:solidFill>
                  <a:srgbClr val="015073"/>
                </a:solidFill>
              </a:rPr>
              <a:t> </a:t>
            </a:r>
            <a:r>
              <a:rPr lang="en-US" altLang="zh-TW" dirty="0" smtClean="0">
                <a:solidFill>
                  <a:srgbClr val="015073"/>
                </a:solidFill>
              </a:rPr>
              <a:t>93</a:t>
            </a:r>
            <a:r>
              <a:rPr lang="zh-TW" altLang="en-US" dirty="0" smtClean="0">
                <a:solidFill>
                  <a:srgbClr val="015073"/>
                </a:solidFill>
              </a:rPr>
              <a:t>年</a:t>
            </a:r>
            <a:r>
              <a:rPr lang="en-US" altLang="zh-TW" dirty="0" smtClean="0">
                <a:solidFill>
                  <a:srgbClr val="015073"/>
                </a:solidFill>
              </a:rPr>
              <a:t>11</a:t>
            </a:r>
            <a:r>
              <a:rPr lang="zh-TW" altLang="en-US" dirty="0" smtClean="0">
                <a:solidFill>
                  <a:srgbClr val="015073"/>
                </a:solidFill>
              </a:rPr>
              <a:t>月</a:t>
            </a:r>
            <a:r>
              <a:rPr lang="en-US" altLang="zh-TW" dirty="0" smtClean="0">
                <a:solidFill>
                  <a:srgbClr val="015073"/>
                </a:solidFill>
              </a:rPr>
              <a:t>24</a:t>
            </a:r>
            <a:r>
              <a:rPr lang="zh-TW" altLang="en-US" dirty="0" smtClean="0">
                <a:solidFill>
                  <a:srgbClr val="015073"/>
                </a:solidFill>
              </a:rPr>
              <a:t>日第</a:t>
            </a:r>
            <a:r>
              <a:rPr lang="en-US" altLang="zh-TW" dirty="0" smtClean="0">
                <a:solidFill>
                  <a:srgbClr val="015073"/>
                </a:solidFill>
              </a:rPr>
              <a:t>2916</a:t>
            </a:r>
            <a:r>
              <a:rPr lang="zh-TW" altLang="en-US" dirty="0" smtClean="0">
                <a:solidFill>
                  <a:srgbClr val="015073"/>
                </a:solidFill>
              </a:rPr>
              <a:t>次院會決議 </a:t>
            </a:r>
          </a:p>
          <a:p>
            <a:pPr lvl="1" eaLnBrk="1" hangingPunct="1">
              <a:buClr>
                <a:srgbClr val="686868"/>
              </a:buClr>
              <a:buSzPct val="75000"/>
              <a:defRPr/>
            </a:pPr>
            <a:r>
              <a:rPr lang="zh-TW" altLang="en-US" dirty="0" smtClean="0"/>
              <a:t>請經建會胡主委召集六人小組通盤討論後再行提會 </a:t>
            </a:r>
          </a:p>
          <a:p>
            <a:pPr lvl="2" eaLnBrk="1" hangingPunct="1">
              <a:buClr>
                <a:srgbClr val="DDD8D5"/>
              </a:buClr>
              <a:buSzPct val="75000"/>
              <a:defRPr/>
            </a:pPr>
            <a:r>
              <a:rPr lang="zh-TW" altLang="en-US" dirty="0" smtClean="0">
                <a:solidFill>
                  <a:srgbClr val="015073"/>
                </a:solidFill>
              </a:rPr>
              <a:t> </a:t>
            </a:r>
            <a:r>
              <a:rPr lang="en-US" altLang="zh-TW" dirty="0" smtClean="0">
                <a:solidFill>
                  <a:srgbClr val="015073"/>
                </a:solidFill>
              </a:rPr>
              <a:t>93</a:t>
            </a:r>
            <a:r>
              <a:rPr lang="zh-TW" altLang="en-US" dirty="0" smtClean="0">
                <a:solidFill>
                  <a:srgbClr val="015073"/>
                </a:solidFill>
              </a:rPr>
              <a:t>年</a:t>
            </a:r>
            <a:r>
              <a:rPr lang="en-US" altLang="zh-TW" dirty="0" smtClean="0">
                <a:solidFill>
                  <a:srgbClr val="015073"/>
                </a:solidFill>
              </a:rPr>
              <a:t>12</a:t>
            </a:r>
            <a:r>
              <a:rPr lang="zh-TW" altLang="en-US" dirty="0" smtClean="0">
                <a:solidFill>
                  <a:srgbClr val="015073"/>
                </a:solidFill>
              </a:rPr>
              <a:t>月</a:t>
            </a:r>
            <a:r>
              <a:rPr lang="en-US" altLang="zh-TW" dirty="0" smtClean="0">
                <a:solidFill>
                  <a:srgbClr val="015073"/>
                </a:solidFill>
              </a:rPr>
              <a:t>15</a:t>
            </a:r>
            <a:r>
              <a:rPr lang="zh-TW" altLang="en-US" dirty="0" smtClean="0">
                <a:solidFill>
                  <a:srgbClr val="015073"/>
                </a:solidFill>
              </a:rPr>
              <a:t>日第</a:t>
            </a:r>
            <a:r>
              <a:rPr lang="en-US" altLang="zh-TW" dirty="0" smtClean="0">
                <a:solidFill>
                  <a:srgbClr val="015073"/>
                </a:solidFill>
              </a:rPr>
              <a:t>2919</a:t>
            </a:r>
            <a:r>
              <a:rPr lang="zh-TW" altLang="en-US" dirty="0" smtClean="0">
                <a:solidFill>
                  <a:srgbClr val="015073"/>
                </a:solidFill>
              </a:rPr>
              <a:t>次院會決議</a:t>
            </a:r>
          </a:p>
          <a:p>
            <a:pPr lvl="3" eaLnBrk="1" hangingPunct="1">
              <a:buClr>
                <a:srgbClr val="686868"/>
              </a:buClr>
              <a:buSzPct val="75000"/>
              <a:buFont typeface="Wingdings" pitchFamily="2" charset="2"/>
              <a:buChar char="p"/>
              <a:defRPr/>
            </a:pPr>
            <a:r>
              <a:rPr lang="zh-TW" altLang="en-US" dirty="0" smtClean="0">
                <a:solidFill>
                  <a:schemeClr val="tx2"/>
                </a:solidFill>
              </a:rPr>
              <a:t>六人小組：林政委逢慶、經建會、教育部、經濟部、研考會、國科會首長</a:t>
            </a:r>
            <a:endParaRPr lang="zh-TW" altLang="en-US" dirty="0" smtClean="0"/>
          </a:p>
          <a:p>
            <a:pPr lvl="1" eaLnBrk="1" hangingPunct="1">
              <a:buClr>
                <a:srgbClr val="686868"/>
              </a:buClr>
              <a:buSzPct val="75000"/>
              <a:defRPr/>
            </a:pPr>
            <a:r>
              <a:rPr lang="zh-TW" altLang="en-US" dirty="0" smtClean="0"/>
              <a:t> 重點人才整體培育及運用規劃策略及重點工作</a:t>
            </a:r>
          </a:p>
          <a:p>
            <a:pPr lvl="2" eaLnBrk="1" hangingPunct="1">
              <a:buClr>
                <a:srgbClr val="DDD8D5"/>
              </a:buClr>
              <a:defRPr/>
            </a:pPr>
            <a:r>
              <a:rPr lang="en-US" altLang="zh-TW" dirty="0" smtClean="0">
                <a:solidFill>
                  <a:srgbClr val="015073"/>
                </a:solidFill>
              </a:rPr>
              <a:t>94</a:t>
            </a:r>
            <a:r>
              <a:rPr lang="zh-TW" altLang="en-US" dirty="0" smtClean="0">
                <a:solidFill>
                  <a:srgbClr val="015073"/>
                </a:solidFill>
              </a:rPr>
              <a:t>年</a:t>
            </a:r>
            <a:r>
              <a:rPr lang="en-US" altLang="zh-TW" dirty="0" smtClean="0">
                <a:solidFill>
                  <a:srgbClr val="015073"/>
                </a:solidFill>
              </a:rPr>
              <a:t>1</a:t>
            </a:r>
            <a:r>
              <a:rPr lang="zh-TW" altLang="en-US" dirty="0" smtClean="0">
                <a:solidFill>
                  <a:srgbClr val="015073"/>
                </a:solidFill>
              </a:rPr>
              <a:t>月</a:t>
            </a:r>
            <a:r>
              <a:rPr lang="en-US" altLang="zh-TW" dirty="0" smtClean="0">
                <a:solidFill>
                  <a:srgbClr val="015073"/>
                </a:solidFill>
              </a:rPr>
              <a:t>19</a:t>
            </a:r>
            <a:r>
              <a:rPr lang="zh-TW" altLang="en-US" dirty="0" smtClean="0">
                <a:solidFill>
                  <a:srgbClr val="015073"/>
                </a:solidFill>
              </a:rPr>
              <a:t>日第</a:t>
            </a:r>
            <a:r>
              <a:rPr lang="en-US" altLang="zh-TW" dirty="0" smtClean="0">
                <a:solidFill>
                  <a:srgbClr val="015073"/>
                </a:solidFill>
              </a:rPr>
              <a:t>2924</a:t>
            </a:r>
            <a:r>
              <a:rPr lang="zh-TW" altLang="en-US" dirty="0" smtClean="0">
                <a:solidFill>
                  <a:srgbClr val="015073"/>
                </a:solidFill>
              </a:rPr>
              <a:t>次行政院院會討論通過</a:t>
            </a:r>
          </a:p>
          <a:p>
            <a:pPr lvl="2" eaLnBrk="1" hangingPunct="1">
              <a:buClr>
                <a:srgbClr val="DDD8D5"/>
              </a:buClr>
              <a:defRPr/>
            </a:pPr>
            <a:r>
              <a:rPr lang="zh-TW" altLang="en-US" dirty="0" smtClean="0">
                <a:solidFill>
                  <a:srgbClr val="015073"/>
                </a:solidFill>
              </a:rPr>
              <a:t>院列管分工項目科技部部分：強化海外人才延攬機制</a:t>
            </a:r>
            <a:endParaRPr lang="en-US" altLang="zh-TW" dirty="0" smtClean="0">
              <a:solidFill>
                <a:srgbClr val="015073"/>
              </a:solidFill>
            </a:endParaRPr>
          </a:p>
          <a:p>
            <a:pPr lvl="2" eaLnBrk="1" hangingPunct="1">
              <a:buClr>
                <a:srgbClr val="DDD8D5"/>
              </a:buClr>
              <a:defRPr/>
            </a:pPr>
            <a:endParaRPr lang="zh-TW" altLang="en-US" dirty="0" smtClean="0">
              <a:solidFill>
                <a:srgbClr val="015073"/>
              </a:solidFill>
            </a:endParaRPr>
          </a:p>
          <a:p>
            <a:pPr>
              <a:defRPr/>
            </a:pPr>
            <a:endParaRPr lang="zh-TW" altLang="en-US" dirty="0"/>
          </a:p>
        </p:txBody>
      </p:sp>
      <p:sp>
        <p:nvSpPr>
          <p:cNvPr id="1536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9172486E-BF6E-440B-97DF-403CEE1D9705}" type="slidenum">
              <a:rPr lang="en-US" altLang="zh-TW" sz="1200" smtClean="0">
                <a:latin typeface="Arial" charset="0"/>
                <a:ea typeface="新細明體" charset="-120"/>
              </a:rPr>
              <a:pPr eaLnBrk="1" hangingPunct="1">
                <a:spcBef>
                  <a:spcPct val="0"/>
                </a:spcBef>
                <a:buClrTx/>
                <a:buFontTx/>
                <a:buNone/>
              </a:pPr>
              <a:t>3</a:t>
            </a:fld>
            <a:endParaRPr lang="en-US" altLang="zh-TW" sz="1200" smtClean="0">
              <a:latin typeface="Arial" charset="0"/>
              <a:ea typeface="新細明體" charset="-12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6856" y="269776"/>
            <a:ext cx="8229600" cy="1143000"/>
          </a:xfrm>
        </p:spPr>
        <p:txBody>
          <a:bodyPr/>
          <a:lstStyle/>
          <a:p>
            <a:pPr>
              <a:defRPr/>
            </a:pPr>
            <a:r>
              <a:rPr lang="zh-TW" altLang="en-US" sz="3200" dirty="0" smtClean="0">
                <a:solidFill>
                  <a:srgbClr val="322F2A"/>
                </a:solidFill>
                <a:latin typeface="Trebuchet MS" pitchFamily="34" charset="0"/>
              </a:rPr>
              <a:t>活動宗旨</a:t>
            </a:r>
          </a:p>
        </p:txBody>
      </p:sp>
      <p:sp>
        <p:nvSpPr>
          <p:cNvPr id="8195" name="內容版面配置區 2"/>
          <p:cNvSpPr>
            <a:spLocks noGrp="1"/>
          </p:cNvSpPr>
          <p:nvPr>
            <p:ph idx="1"/>
          </p:nvPr>
        </p:nvSpPr>
        <p:spPr/>
        <p:txBody>
          <a:bodyPr/>
          <a:lstStyle/>
          <a:p>
            <a:pPr eaLnBrk="1" hangingPunct="1">
              <a:lnSpc>
                <a:spcPct val="120000"/>
              </a:lnSpc>
              <a:buClr>
                <a:schemeClr val="accent1"/>
              </a:buClr>
              <a:buFont typeface="Wingdings" pitchFamily="2" charset="2"/>
              <a:buChar char="n"/>
              <a:defRPr/>
            </a:pPr>
            <a:r>
              <a:rPr lang="zh-TW" altLang="en-US" sz="2000" dirty="0" smtClean="0">
                <a:latin typeface="Times New Roman" pitchFamily="18" charset="0"/>
              </a:rPr>
              <a:t>使海外第二代台裔青年藉由返國實習之機會，認識台灣，進而愛台灣，對台灣產生向心力，並於適時機會為台灣在國際上發聲。</a:t>
            </a:r>
            <a:r>
              <a:rPr lang="en-US" altLang="zh-TW" sz="2000" dirty="0" smtClean="0">
                <a:latin typeface="Times New Roman" pitchFamily="18" charset="0"/>
              </a:rPr>
              <a:t/>
            </a:r>
            <a:br>
              <a:rPr lang="en-US" altLang="zh-TW" sz="2000" dirty="0" smtClean="0">
                <a:latin typeface="Times New Roman" pitchFamily="18" charset="0"/>
              </a:rPr>
            </a:b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defRPr/>
            </a:pPr>
            <a:r>
              <a:rPr lang="zh-TW" altLang="en-US" sz="2000" dirty="0" smtClean="0">
                <a:latin typeface="Times New Roman" pitchFamily="18" charset="0"/>
              </a:rPr>
              <a:t>為促進國內學生與海外青年的交流合作，提升語文能力，自</a:t>
            </a:r>
            <a:r>
              <a:rPr lang="en-US" altLang="zh-TW" sz="2000" dirty="0" smtClean="0">
                <a:latin typeface="Times New Roman" pitchFamily="18" charset="0"/>
              </a:rPr>
              <a:t>2007</a:t>
            </a:r>
            <a:r>
              <a:rPr lang="zh-TW" altLang="en-US" sz="2000" dirty="0" smtClean="0">
                <a:latin typeface="Times New Roman" pitchFamily="18" charset="0"/>
              </a:rPr>
              <a:t>年</a:t>
            </a:r>
            <a:r>
              <a:rPr lang="zh-TW" altLang="en-US" sz="2000" dirty="0" smtClean="0">
                <a:solidFill>
                  <a:schemeClr val="tx1"/>
                </a:solidFill>
              </a:rPr>
              <a:t>開放國內學員與海外學員共同參與專案研究議題實習職缺。</a:t>
            </a:r>
            <a:endParaRPr lang="en-US" altLang="zh-TW" sz="2000" dirty="0" smtClean="0">
              <a:solidFill>
                <a:schemeClr val="tx1"/>
              </a:solidFill>
            </a:endParaRPr>
          </a:p>
          <a:p>
            <a:pPr lvl="1" eaLnBrk="1" hangingPunct="1">
              <a:lnSpc>
                <a:spcPct val="95000"/>
              </a:lnSpc>
              <a:spcBef>
                <a:spcPct val="10000"/>
              </a:spcBef>
              <a:buClr>
                <a:schemeClr val="tx1">
                  <a:lumMod val="50000"/>
                  <a:lumOff val="50000"/>
                </a:schemeClr>
              </a:buClr>
              <a:defRPr/>
            </a:pPr>
            <a:r>
              <a:rPr lang="zh-TW" altLang="en-US" dirty="0" smtClean="0">
                <a:latin typeface="+mj-ea"/>
                <a:ea typeface="+mj-ea"/>
              </a:rPr>
              <a:t>以近五年參加科技部（前國科會）大專生研究計畫為限</a:t>
            </a:r>
            <a:endParaRPr lang="en-US" altLang="zh-TW" dirty="0" smtClean="0">
              <a:latin typeface="+mj-ea"/>
              <a:ea typeface="+mj-ea"/>
            </a:endParaRPr>
          </a:p>
          <a:p>
            <a:pPr lvl="1" eaLnBrk="1" hangingPunct="1">
              <a:lnSpc>
                <a:spcPct val="95000"/>
              </a:lnSpc>
              <a:spcBef>
                <a:spcPct val="10000"/>
              </a:spcBef>
              <a:buClr>
                <a:schemeClr val="tx1">
                  <a:lumMod val="50000"/>
                  <a:lumOff val="50000"/>
                </a:schemeClr>
              </a:buClr>
              <a:defRPr/>
            </a:pPr>
            <a:endParaRPr lang="en-US" altLang="zh-TW" dirty="0" smtClean="0">
              <a:latin typeface="+mj-ea"/>
              <a:ea typeface="+mj-ea"/>
            </a:endParaRPr>
          </a:p>
          <a:p>
            <a:pPr eaLnBrk="1" hangingPunct="1">
              <a:lnSpc>
                <a:spcPct val="120000"/>
              </a:lnSpc>
              <a:buClr>
                <a:schemeClr val="accent1"/>
              </a:buClr>
              <a:buFont typeface="Wingdings" pitchFamily="2" charset="2"/>
              <a:buChar char="n"/>
              <a:defRPr/>
            </a:pPr>
            <a:r>
              <a:rPr lang="en-US" altLang="zh-TW" sz="2000" dirty="0" smtClean="0">
                <a:solidFill>
                  <a:srgbClr val="FF0000"/>
                </a:solidFill>
                <a:latin typeface="Times New Roman" pitchFamily="18" charset="0"/>
              </a:rPr>
              <a:t>2016</a:t>
            </a:r>
            <a:r>
              <a:rPr lang="zh-TW" altLang="en-US" sz="2000" dirty="0" smtClean="0">
                <a:solidFill>
                  <a:srgbClr val="FF0000"/>
                </a:solidFill>
                <a:latin typeface="Times New Roman" pitchFamily="18" charset="0"/>
              </a:rPr>
              <a:t>年學員人數為</a:t>
            </a:r>
            <a:r>
              <a:rPr lang="en-US" altLang="zh-TW" sz="2000" dirty="0" smtClean="0">
                <a:solidFill>
                  <a:srgbClr val="FF0000"/>
                </a:solidFill>
                <a:latin typeface="Times New Roman" pitchFamily="18" charset="0"/>
              </a:rPr>
              <a:t>246</a:t>
            </a:r>
            <a:r>
              <a:rPr lang="zh-TW" altLang="en-US" sz="2000" dirty="0" smtClean="0">
                <a:solidFill>
                  <a:srgbClr val="FF0000"/>
                </a:solidFill>
                <a:latin typeface="Times New Roman" pitchFamily="18" charset="0"/>
              </a:rPr>
              <a:t>人</a:t>
            </a:r>
            <a:r>
              <a:rPr lang="zh-TW" altLang="en-US" sz="2000" dirty="0" smtClean="0">
                <a:latin typeface="Times New Roman" pitchFamily="18" charset="0"/>
              </a:rPr>
              <a:t>；</a:t>
            </a:r>
            <a:r>
              <a:rPr lang="en-US" altLang="zh-TW" sz="2000" dirty="0" smtClean="0">
                <a:latin typeface="Times New Roman" pitchFamily="18" charset="0"/>
              </a:rPr>
              <a:t/>
            </a:r>
            <a:br>
              <a:rPr lang="en-US" altLang="zh-TW" sz="2000" dirty="0" smtClean="0">
                <a:latin typeface="Times New Roman" pitchFamily="18" charset="0"/>
              </a:rPr>
            </a:br>
            <a:r>
              <a:rPr lang="en-US" altLang="zh-TW" sz="2000" dirty="0" smtClean="0">
                <a:latin typeface="Times New Roman" pitchFamily="18" charset="0"/>
              </a:rPr>
              <a:t>2005</a:t>
            </a:r>
            <a:r>
              <a:rPr lang="zh-TW" altLang="en-US" sz="2000" dirty="0" smtClean="0">
                <a:latin typeface="Times New Roman" pitchFamily="18" charset="0"/>
              </a:rPr>
              <a:t>至</a:t>
            </a:r>
            <a:r>
              <a:rPr lang="en-US" altLang="zh-TW" sz="2000" dirty="0" smtClean="0">
                <a:latin typeface="Times New Roman" pitchFamily="18" charset="0"/>
              </a:rPr>
              <a:t>2015</a:t>
            </a:r>
            <a:r>
              <a:rPr lang="zh-TW" altLang="en-US" sz="2000" dirty="0" smtClean="0">
                <a:latin typeface="Times New Roman" pitchFamily="18" charset="0"/>
              </a:rPr>
              <a:t>年分別為</a:t>
            </a:r>
            <a:r>
              <a:rPr lang="en-US" altLang="zh-TW" sz="2000" dirty="0" smtClean="0">
                <a:latin typeface="Times New Roman" pitchFamily="18" charset="0"/>
              </a:rPr>
              <a:t>183</a:t>
            </a:r>
            <a:r>
              <a:rPr lang="zh-TW" altLang="en-US" sz="2000" dirty="0" smtClean="0">
                <a:latin typeface="Times New Roman" pitchFamily="18" charset="0"/>
              </a:rPr>
              <a:t>人、</a:t>
            </a:r>
            <a:r>
              <a:rPr lang="en-US" altLang="zh-TW" sz="2000" dirty="0" smtClean="0">
                <a:latin typeface="Times New Roman" pitchFamily="18" charset="0"/>
              </a:rPr>
              <a:t>277</a:t>
            </a:r>
            <a:r>
              <a:rPr lang="zh-TW" altLang="en-US" sz="2000" dirty="0" smtClean="0">
                <a:latin typeface="Times New Roman" pitchFamily="18" charset="0"/>
              </a:rPr>
              <a:t>人、</a:t>
            </a:r>
            <a:r>
              <a:rPr lang="en-US" altLang="zh-TW" sz="2000" dirty="0" smtClean="0">
                <a:latin typeface="Times New Roman" pitchFamily="18" charset="0"/>
              </a:rPr>
              <a:t>266</a:t>
            </a:r>
            <a:r>
              <a:rPr lang="zh-TW" altLang="en-US" sz="2000" dirty="0" smtClean="0">
                <a:latin typeface="Times New Roman" pitchFamily="18" charset="0"/>
              </a:rPr>
              <a:t>人、</a:t>
            </a:r>
            <a:r>
              <a:rPr lang="en-US" altLang="zh-TW" sz="2000" dirty="0" smtClean="0">
                <a:latin typeface="Times New Roman" pitchFamily="18" charset="0"/>
              </a:rPr>
              <a:t>227</a:t>
            </a:r>
            <a:r>
              <a:rPr lang="zh-TW" altLang="en-US" sz="2000" dirty="0" smtClean="0">
                <a:latin typeface="Times New Roman" pitchFamily="18" charset="0"/>
              </a:rPr>
              <a:t>人、 </a:t>
            </a:r>
            <a:r>
              <a:rPr lang="en-US" altLang="zh-TW" sz="2000" dirty="0" smtClean="0">
                <a:latin typeface="Times New Roman" pitchFamily="18" charset="0"/>
              </a:rPr>
              <a:t>225</a:t>
            </a:r>
            <a:r>
              <a:rPr lang="zh-TW" altLang="en-US" sz="2000" dirty="0" smtClean="0">
                <a:latin typeface="Times New Roman" pitchFamily="18" charset="0"/>
              </a:rPr>
              <a:t>人、 </a:t>
            </a:r>
            <a:r>
              <a:rPr lang="en-US" altLang="zh-TW" sz="2000" dirty="0" smtClean="0">
                <a:latin typeface="Times New Roman" pitchFamily="18" charset="0"/>
              </a:rPr>
              <a:t>268</a:t>
            </a:r>
            <a:r>
              <a:rPr lang="zh-TW" altLang="en-US" sz="2000" dirty="0" smtClean="0">
                <a:latin typeface="Times New Roman" pitchFamily="18" charset="0"/>
              </a:rPr>
              <a:t>人、</a:t>
            </a:r>
            <a:r>
              <a:rPr lang="en-US" altLang="zh-TW" sz="2000" dirty="0" smtClean="0">
                <a:latin typeface="Times New Roman" pitchFamily="18" charset="0"/>
              </a:rPr>
              <a:t>254</a:t>
            </a:r>
            <a:r>
              <a:rPr lang="zh-TW" altLang="en-US" sz="2000" dirty="0" smtClean="0">
                <a:latin typeface="Times New Roman" pitchFamily="18" charset="0"/>
              </a:rPr>
              <a:t>人、</a:t>
            </a:r>
            <a:r>
              <a:rPr lang="en-US" altLang="zh-TW" sz="2000" dirty="0" smtClean="0">
                <a:latin typeface="Times New Roman" pitchFamily="18" charset="0"/>
              </a:rPr>
              <a:t>298</a:t>
            </a:r>
            <a:r>
              <a:rPr lang="zh-TW" altLang="en-US" sz="2000" dirty="0" smtClean="0">
                <a:latin typeface="Times New Roman" pitchFamily="18" charset="0"/>
              </a:rPr>
              <a:t>人、</a:t>
            </a:r>
            <a:r>
              <a:rPr lang="en-US" altLang="zh-TW" sz="2000" dirty="0" smtClean="0">
                <a:latin typeface="Times New Roman" pitchFamily="18" charset="0"/>
              </a:rPr>
              <a:t>290</a:t>
            </a:r>
            <a:r>
              <a:rPr lang="zh-TW" altLang="en-US" sz="2000" dirty="0" smtClean="0">
                <a:latin typeface="Times New Roman" pitchFamily="18" charset="0"/>
              </a:rPr>
              <a:t>人</a:t>
            </a:r>
            <a:r>
              <a:rPr lang="zh-TW" altLang="en-US" sz="2000" dirty="0">
                <a:latin typeface="Times New Roman" pitchFamily="18" charset="0"/>
              </a:rPr>
              <a:t>、</a:t>
            </a:r>
            <a:r>
              <a:rPr lang="en-US" altLang="zh-TW" sz="2000" dirty="0">
                <a:latin typeface="Times New Roman" pitchFamily="18" charset="0"/>
              </a:rPr>
              <a:t>276</a:t>
            </a:r>
            <a:r>
              <a:rPr lang="zh-TW" altLang="en-US" sz="2000" dirty="0" smtClean="0">
                <a:latin typeface="Times New Roman" pitchFamily="18" charset="0"/>
              </a:rPr>
              <a:t>人、</a:t>
            </a:r>
            <a:r>
              <a:rPr lang="en-US" altLang="zh-TW" sz="2000" dirty="0" smtClean="0">
                <a:latin typeface="Times New Roman" pitchFamily="18" charset="0"/>
              </a:rPr>
              <a:t>282</a:t>
            </a:r>
            <a:r>
              <a:rPr lang="zh-TW" altLang="en-US" sz="2000" dirty="0" smtClean="0">
                <a:latin typeface="Times New Roman" pitchFamily="18" charset="0"/>
              </a:rPr>
              <a:t>人。</a:t>
            </a: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defRPr/>
            </a:pPr>
            <a:endParaRPr lang="zh-TW" altLang="en-US" sz="2000" dirty="0" smtClean="0">
              <a:latin typeface="Times New Roman" pitchFamily="18" charset="0"/>
            </a:endParaRPr>
          </a:p>
        </p:txBody>
      </p:sp>
      <p:sp>
        <p:nvSpPr>
          <p:cNvPr id="16388"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CBEF7244-CB0D-4E05-A59A-9A2AE3C217CF}" type="slidenum">
              <a:rPr lang="en-US" altLang="zh-TW" sz="1200" smtClean="0">
                <a:latin typeface="Arial" charset="0"/>
                <a:ea typeface="新細明體" charset="-120"/>
              </a:rPr>
              <a:pPr eaLnBrk="1" hangingPunct="1">
                <a:spcBef>
                  <a:spcPct val="0"/>
                </a:spcBef>
                <a:buClrTx/>
                <a:buFontTx/>
                <a:buNone/>
              </a:pPr>
              <a:t>4</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6856" y="269776"/>
            <a:ext cx="8229600" cy="1143000"/>
          </a:xfrm>
        </p:spPr>
        <p:txBody>
          <a:bodyPr/>
          <a:lstStyle/>
          <a:p>
            <a:pPr>
              <a:defRPr/>
            </a:pPr>
            <a:r>
              <a:rPr lang="zh-TW" altLang="en-US" sz="3200" dirty="0" smtClean="0">
                <a:solidFill>
                  <a:srgbClr val="322F2A"/>
                </a:solidFill>
                <a:latin typeface="Trebuchet MS" pitchFamily="34" charset="0"/>
              </a:rPr>
              <a:t>跨部會專案工作小組</a:t>
            </a:r>
          </a:p>
        </p:txBody>
      </p:sp>
      <p:sp>
        <p:nvSpPr>
          <p:cNvPr id="17411"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A0BD5279-9797-4F99-9BB3-3BE4329CA801}" type="slidenum">
              <a:rPr lang="en-US" altLang="zh-TW" sz="1200" smtClean="0">
                <a:latin typeface="Arial" charset="0"/>
                <a:ea typeface="新細明體" charset="-120"/>
              </a:rPr>
              <a:pPr eaLnBrk="1" hangingPunct="1">
                <a:spcBef>
                  <a:spcPct val="0"/>
                </a:spcBef>
                <a:buClrTx/>
                <a:buFontTx/>
                <a:buNone/>
              </a:pPr>
              <a:t>5</a:t>
            </a:fld>
            <a:endParaRPr lang="en-US" altLang="zh-TW" sz="1200" smtClean="0">
              <a:latin typeface="Arial" charset="0"/>
              <a:ea typeface="新細明體" charset="-120"/>
            </a:endParaRPr>
          </a:p>
        </p:txBody>
      </p:sp>
      <p:grpSp>
        <p:nvGrpSpPr>
          <p:cNvPr id="17412" name="群組 42"/>
          <p:cNvGrpSpPr>
            <a:grpSpLocks/>
          </p:cNvGrpSpPr>
          <p:nvPr/>
        </p:nvGrpSpPr>
        <p:grpSpPr bwMode="auto">
          <a:xfrm>
            <a:off x="858838" y="1684338"/>
            <a:ext cx="7697787" cy="4984750"/>
            <a:chOff x="883726" y="1329517"/>
            <a:chExt cx="7697787" cy="4984750"/>
          </a:xfrm>
        </p:grpSpPr>
        <p:sp>
          <p:nvSpPr>
            <p:cNvPr id="44" name="Line 18"/>
            <p:cNvSpPr>
              <a:spLocks noChangeShapeType="1"/>
            </p:cNvSpPr>
            <p:nvPr/>
          </p:nvSpPr>
          <p:spPr bwMode="auto">
            <a:xfrm>
              <a:off x="7665526"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45" name="Line 20"/>
            <p:cNvSpPr>
              <a:spLocks noChangeShapeType="1"/>
            </p:cNvSpPr>
            <p:nvPr/>
          </p:nvSpPr>
          <p:spPr bwMode="auto">
            <a:xfrm>
              <a:off x="6181213"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46" name="Line 22"/>
            <p:cNvSpPr>
              <a:spLocks noChangeShapeType="1"/>
            </p:cNvSpPr>
            <p:nvPr/>
          </p:nvSpPr>
          <p:spPr bwMode="auto">
            <a:xfrm>
              <a:off x="4696901"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47" name="Line 24"/>
            <p:cNvSpPr>
              <a:spLocks noChangeShapeType="1"/>
            </p:cNvSpPr>
            <p:nvPr/>
          </p:nvSpPr>
          <p:spPr bwMode="auto">
            <a:xfrm>
              <a:off x="3988876"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48" name="Line 25"/>
            <p:cNvSpPr>
              <a:spLocks noChangeShapeType="1"/>
            </p:cNvSpPr>
            <p:nvPr/>
          </p:nvSpPr>
          <p:spPr bwMode="auto">
            <a:xfrm>
              <a:off x="3212588"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49" name="Line 26"/>
            <p:cNvSpPr>
              <a:spLocks noChangeShapeType="1"/>
            </p:cNvSpPr>
            <p:nvPr/>
          </p:nvSpPr>
          <p:spPr bwMode="auto">
            <a:xfrm>
              <a:off x="6959088"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50" name="Line 27"/>
            <p:cNvSpPr>
              <a:spLocks noChangeShapeType="1"/>
            </p:cNvSpPr>
            <p:nvPr/>
          </p:nvSpPr>
          <p:spPr bwMode="auto">
            <a:xfrm>
              <a:off x="8371963"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51" name="Line 33"/>
            <p:cNvSpPr>
              <a:spLocks noChangeShapeType="1"/>
            </p:cNvSpPr>
            <p:nvPr/>
          </p:nvSpPr>
          <p:spPr bwMode="auto">
            <a:xfrm>
              <a:off x="5404926" y="3242454"/>
              <a:ext cx="0" cy="266700"/>
            </a:xfrm>
            <a:prstGeom prst="line">
              <a:avLst/>
            </a:prstGeom>
            <a:noFill/>
            <a:ln w="9525">
              <a:solidFill>
                <a:srgbClr val="5F5F5F"/>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52" name="Line 34"/>
            <p:cNvSpPr>
              <a:spLocks noChangeShapeType="1"/>
            </p:cNvSpPr>
            <p:nvPr/>
          </p:nvSpPr>
          <p:spPr bwMode="auto">
            <a:xfrm>
              <a:off x="3211001" y="3242454"/>
              <a:ext cx="5160962" cy="0"/>
            </a:xfrm>
            <a:prstGeom prst="line">
              <a:avLst/>
            </a:prstGeom>
            <a:noFill/>
            <a:ln w="9525">
              <a:solidFill>
                <a:schemeClr val="tx1"/>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sp>
          <p:nvSpPr>
            <p:cNvPr id="53" name="Line 35"/>
            <p:cNvSpPr>
              <a:spLocks noChangeShapeType="1"/>
            </p:cNvSpPr>
            <p:nvPr/>
          </p:nvSpPr>
          <p:spPr bwMode="auto">
            <a:xfrm flipV="1">
              <a:off x="5611301" y="2902729"/>
              <a:ext cx="0" cy="338138"/>
            </a:xfrm>
            <a:prstGeom prst="line">
              <a:avLst/>
            </a:prstGeom>
            <a:noFill/>
            <a:ln w="9525">
              <a:solidFill>
                <a:schemeClr val="tx1"/>
              </a:solidFill>
              <a:round/>
              <a:headEnd/>
              <a:tailEnd/>
            </a:ln>
            <a:effectLst/>
          </p:spPr>
          <p:txBody>
            <a:bodyPr/>
            <a:lstStyle/>
            <a:p>
              <a:pPr>
                <a:defRPr/>
              </a:pPr>
              <a:endParaRPr lang="zh-TW" altLang="en-US" sz="1600">
                <a:effectLst>
                  <a:outerShdw blurRad="38100" dist="38100" dir="2700000" algn="tl">
                    <a:srgbClr val="000000">
                      <a:alpha val="43137"/>
                    </a:srgbClr>
                  </a:outerShdw>
                </a:effectLst>
                <a:ea typeface="新細明體" pitchFamily="18" charset="-120"/>
              </a:endParaRPr>
            </a:p>
          </p:txBody>
        </p:sp>
        <p:cxnSp>
          <p:nvCxnSpPr>
            <p:cNvPr id="54" name="直線接點 53"/>
            <p:cNvCxnSpPr>
              <a:stCxn id="17431" idx="0"/>
            </p:cNvCxnSpPr>
            <p:nvPr/>
          </p:nvCxnSpPr>
          <p:spPr bwMode="auto">
            <a:xfrm flipH="1" flipV="1">
              <a:off x="2433126" y="2108979"/>
              <a:ext cx="1587" cy="1404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5" name="Text Box 5"/>
            <p:cNvSpPr txBox="1">
              <a:spLocks noChangeArrowheads="1"/>
            </p:cNvSpPr>
            <p:nvPr/>
          </p:nvSpPr>
          <p:spPr bwMode="auto">
            <a:xfrm>
              <a:off x="4484176" y="3513917"/>
              <a:ext cx="423862" cy="2135188"/>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zh-TW" sz="1600">
                  <a:solidFill>
                    <a:schemeClr val="tx1"/>
                  </a:solidFill>
                  <a:latin typeface="Times New Roman" pitchFamily="18" charset="0"/>
                  <a:ea typeface="Arial Unicode MS" pitchFamily="34" charset="-120"/>
                  <a:cs typeface="Arial Unicode MS" pitchFamily="34" charset="-120"/>
                </a:rPr>
                <a:t>教育部青年發展署</a:t>
              </a:r>
              <a:endParaRPr lang="zh-TW" altLang="en-US" sz="1600">
                <a:solidFill>
                  <a:schemeClr val="tx1"/>
                </a:solidFill>
                <a:latin typeface="Times New Roman" pitchFamily="18" charset="0"/>
                <a:ea typeface="Arial Unicode MS" pitchFamily="34" charset="-120"/>
                <a:cs typeface="Arial Unicode MS" pitchFamily="34" charset="-120"/>
              </a:endParaRPr>
            </a:p>
          </p:txBody>
        </p:sp>
        <p:sp>
          <p:nvSpPr>
            <p:cNvPr id="17426" name="Text Box 8"/>
            <p:cNvSpPr txBox="1">
              <a:spLocks noChangeArrowheads="1"/>
            </p:cNvSpPr>
            <p:nvPr/>
          </p:nvSpPr>
          <p:spPr bwMode="auto">
            <a:xfrm>
              <a:off x="8160826" y="3513917"/>
              <a:ext cx="420687" cy="830263"/>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外交部</a:t>
              </a:r>
            </a:p>
          </p:txBody>
        </p:sp>
        <p:sp>
          <p:nvSpPr>
            <p:cNvPr id="17427" name="Text Box 9"/>
            <p:cNvSpPr txBox="1">
              <a:spLocks noChangeArrowheads="1"/>
            </p:cNvSpPr>
            <p:nvPr/>
          </p:nvSpPr>
          <p:spPr bwMode="auto">
            <a:xfrm>
              <a:off x="7452801" y="3513917"/>
              <a:ext cx="420687" cy="1343025"/>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僑務委員會</a:t>
              </a:r>
            </a:p>
          </p:txBody>
        </p:sp>
        <p:sp>
          <p:nvSpPr>
            <p:cNvPr id="17428" name="Text Box 10"/>
            <p:cNvSpPr txBox="1">
              <a:spLocks noChangeArrowheads="1"/>
            </p:cNvSpPr>
            <p:nvPr/>
          </p:nvSpPr>
          <p:spPr bwMode="auto">
            <a:xfrm>
              <a:off x="6746363" y="3513917"/>
              <a:ext cx="420688" cy="1343025"/>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衛生福利部</a:t>
              </a:r>
            </a:p>
          </p:txBody>
        </p:sp>
        <p:sp>
          <p:nvSpPr>
            <p:cNvPr id="17429" name="Text Box 11"/>
            <p:cNvSpPr txBox="1">
              <a:spLocks noChangeArrowheads="1"/>
            </p:cNvSpPr>
            <p:nvPr/>
          </p:nvSpPr>
          <p:spPr bwMode="auto">
            <a:xfrm>
              <a:off x="5970076" y="3513917"/>
              <a:ext cx="420687" cy="2063750"/>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行政院環境保護署</a:t>
              </a:r>
            </a:p>
          </p:txBody>
        </p:sp>
        <p:sp>
          <p:nvSpPr>
            <p:cNvPr id="17430" name="Text Box 13"/>
            <p:cNvSpPr txBox="1">
              <a:spLocks noChangeArrowheads="1"/>
            </p:cNvSpPr>
            <p:nvPr/>
          </p:nvSpPr>
          <p:spPr bwMode="auto">
            <a:xfrm>
              <a:off x="5190613" y="3513917"/>
              <a:ext cx="420688" cy="2063750"/>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行政院農業委員會</a:t>
              </a:r>
            </a:p>
          </p:txBody>
        </p:sp>
        <p:sp>
          <p:nvSpPr>
            <p:cNvPr id="17431" name="Text Box 14"/>
            <p:cNvSpPr txBox="1">
              <a:spLocks noChangeArrowheads="1"/>
            </p:cNvSpPr>
            <p:nvPr/>
          </p:nvSpPr>
          <p:spPr bwMode="auto">
            <a:xfrm>
              <a:off x="2221988" y="3513917"/>
              <a:ext cx="422275" cy="1782763"/>
            </a:xfrm>
            <a:prstGeom prst="rect">
              <a:avLst/>
            </a:prstGeom>
            <a:solidFill>
              <a:srgbClr val="00B050"/>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en-US" altLang="zh-TW" sz="1600" dirty="0">
                  <a:solidFill>
                    <a:schemeClr val="bg1"/>
                  </a:solidFill>
                  <a:latin typeface="Times New Roman" pitchFamily="18" charset="0"/>
                  <a:ea typeface="Arial Unicode MS" pitchFamily="34" charset="-120"/>
                  <a:cs typeface="Arial Unicode MS" pitchFamily="34" charset="-120"/>
                </a:rPr>
                <a:t> </a:t>
              </a:r>
              <a:r>
                <a:rPr lang="zh-TW" altLang="en-US" sz="1600" dirty="0">
                  <a:solidFill>
                    <a:schemeClr val="bg1"/>
                  </a:solidFill>
                  <a:latin typeface="Times New Roman" pitchFamily="18" charset="0"/>
                  <a:ea typeface="Arial Unicode MS" pitchFamily="34" charset="-120"/>
                  <a:cs typeface="Arial Unicode MS" pitchFamily="34" charset="-120"/>
                </a:rPr>
                <a:t>候鳥計畫辦公室</a:t>
              </a:r>
            </a:p>
          </p:txBody>
        </p:sp>
        <p:sp>
          <p:nvSpPr>
            <p:cNvPr id="17432" name="Rectangle 15"/>
            <p:cNvSpPr>
              <a:spLocks noChangeArrowheads="1"/>
            </p:cNvSpPr>
            <p:nvPr/>
          </p:nvSpPr>
          <p:spPr bwMode="auto">
            <a:xfrm>
              <a:off x="3959223" y="1329517"/>
              <a:ext cx="3306101" cy="338554"/>
            </a:xfrm>
            <a:prstGeom prst="rect">
              <a:avLst/>
            </a:prstGeom>
            <a:solidFill>
              <a:srgbClr val="003366"/>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kumimoji="0" lang="zh-TW" altLang="en-US" sz="1600">
                  <a:solidFill>
                    <a:schemeClr val="bg1"/>
                  </a:solidFill>
                  <a:latin typeface="Times New Roman" pitchFamily="18" charset="0"/>
                  <a:ea typeface="Arial Unicode MS" pitchFamily="34" charset="-120"/>
                  <a:cs typeface="Arial Unicode MS" pitchFamily="34" charset="-120"/>
                </a:rPr>
                <a:t>科技部 </a:t>
              </a:r>
              <a:endParaRPr lang="zh-TW" altLang="en-US" sz="1600">
                <a:solidFill>
                  <a:schemeClr val="bg1"/>
                </a:solidFill>
                <a:latin typeface="Times New Roman" pitchFamily="18" charset="0"/>
                <a:ea typeface="Arial Unicode MS" pitchFamily="34" charset="-120"/>
                <a:cs typeface="Arial Unicode MS" pitchFamily="34" charset="-120"/>
              </a:endParaRPr>
            </a:p>
          </p:txBody>
        </p:sp>
        <p:sp>
          <p:nvSpPr>
            <p:cNvPr id="17433" name="Rectangle 16"/>
            <p:cNvSpPr>
              <a:spLocks noChangeArrowheads="1"/>
            </p:cNvSpPr>
            <p:nvPr/>
          </p:nvSpPr>
          <p:spPr bwMode="auto">
            <a:xfrm>
              <a:off x="5052500" y="2559543"/>
              <a:ext cx="1128713" cy="317500"/>
            </a:xfrm>
            <a:prstGeom prst="rect">
              <a:avLst/>
            </a:prstGeom>
            <a:solidFill>
              <a:srgbClr val="FF9933"/>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lang="zh-TW" altLang="en-US" sz="1600">
                  <a:solidFill>
                    <a:schemeClr val="bg1"/>
                  </a:solidFill>
                  <a:latin typeface="Times New Roman" pitchFamily="18" charset="0"/>
                  <a:ea typeface="Arial Unicode MS" pitchFamily="34" charset="-120"/>
                  <a:cs typeface="Arial Unicode MS" pitchFamily="34" charset="-120"/>
                </a:rPr>
                <a:t>工作小組</a:t>
              </a:r>
            </a:p>
          </p:txBody>
        </p:sp>
        <p:sp>
          <p:nvSpPr>
            <p:cNvPr id="17434" name="Rectangle 43"/>
            <p:cNvSpPr>
              <a:spLocks noChangeArrowheads="1"/>
            </p:cNvSpPr>
            <p:nvPr/>
          </p:nvSpPr>
          <p:spPr bwMode="auto">
            <a:xfrm>
              <a:off x="2196377" y="1963376"/>
              <a:ext cx="2751138" cy="317500"/>
            </a:xfrm>
            <a:prstGeom prst="rect">
              <a:avLst/>
            </a:prstGeom>
            <a:solidFill>
              <a:srgbClr val="FF9933"/>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lang="zh-TW" altLang="en-US" sz="1600" dirty="0">
                  <a:solidFill>
                    <a:schemeClr val="bg1"/>
                  </a:solidFill>
                  <a:latin typeface="Times New Roman" pitchFamily="18" charset="0"/>
                  <a:ea typeface="Arial Unicode MS" pitchFamily="34" charset="-120"/>
                  <a:cs typeface="Arial Unicode MS" pitchFamily="34" charset="-120"/>
                </a:rPr>
                <a:t>財團法人國家實驗研究院</a:t>
              </a:r>
            </a:p>
          </p:txBody>
        </p:sp>
        <p:sp>
          <p:nvSpPr>
            <p:cNvPr id="17435" name="Text Box 48"/>
            <p:cNvSpPr txBox="1">
              <a:spLocks noChangeArrowheads="1"/>
            </p:cNvSpPr>
            <p:nvPr/>
          </p:nvSpPr>
          <p:spPr bwMode="auto">
            <a:xfrm>
              <a:off x="3777738" y="3513917"/>
              <a:ext cx="420688" cy="1322388"/>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中央研究院</a:t>
              </a:r>
            </a:p>
          </p:txBody>
        </p:sp>
        <p:sp>
          <p:nvSpPr>
            <p:cNvPr id="66" name="Rectangle 51"/>
            <p:cNvSpPr>
              <a:spLocks noChangeArrowheads="1"/>
            </p:cNvSpPr>
            <p:nvPr/>
          </p:nvSpPr>
          <p:spPr bwMode="auto">
            <a:xfrm>
              <a:off x="899601" y="1340629"/>
              <a:ext cx="1128712" cy="338138"/>
            </a:xfrm>
            <a:prstGeom prst="rect">
              <a:avLst/>
            </a:prstGeom>
            <a:solidFill>
              <a:srgbClr val="993366"/>
            </a:solidFill>
            <a:ln w="9525">
              <a:noFill/>
              <a:miter lim="800000"/>
              <a:headEnd/>
              <a:tailEnd/>
            </a:ln>
            <a:effectLst>
              <a:outerShdw dist="107763" dir="18900000" algn="ctr" rotWithShape="0">
                <a:schemeClr val="bg2"/>
              </a:outerShdw>
            </a:effectLst>
          </p:spPr>
          <p:txBody>
            <a:bodyPr>
              <a:spAutoFit/>
            </a:bodyPr>
            <a:lstStyle/>
            <a:p>
              <a:pPr algn="ctr">
                <a:defRPr/>
              </a:pPr>
              <a:r>
                <a:rPr lang="zh-TW" altLang="en-US" sz="1600" dirty="0">
                  <a:solidFill>
                    <a:schemeClr val="bg1"/>
                  </a:solidFill>
                  <a:latin typeface="+mj-ea"/>
                  <a:ea typeface="+mj-ea"/>
                  <a:cs typeface="Arial Unicode MS" pitchFamily="34" charset="-120"/>
                </a:rPr>
                <a:t>主辦單位</a:t>
              </a:r>
            </a:p>
          </p:txBody>
        </p:sp>
        <p:sp>
          <p:nvSpPr>
            <p:cNvPr id="17437" name="Rectangle 52"/>
            <p:cNvSpPr>
              <a:spLocks noChangeArrowheads="1"/>
            </p:cNvSpPr>
            <p:nvPr/>
          </p:nvSpPr>
          <p:spPr bwMode="auto">
            <a:xfrm>
              <a:off x="883726" y="1950230"/>
              <a:ext cx="1128712" cy="317500"/>
            </a:xfrm>
            <a:prstGeom prst="rect">
              <a:avLst/>
            </a:prstGeom>
            <a:solidFill>
              <a:srgbClr val="993366"/>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lang="zh-TW" altLang="en-US" sz="1600">
                  <a:solidFill>
                    <a:schemeClr val="bg1"/>
                  </a:solidFill>
                  <a:latin typeface="Times New Roman" pitchFamily="18" charset="0"/>
                  <a:ea typeface="Arial Unicode MS" pitchFamily="34" charset="-120"/>
                  <a:cs typeface="Arial Unicode MS" pitchFamily="34" charset="-120"/>
                </a:rPr>
                <a:t>承辦單位</a:t>
              </a:r>
            </a:p>
          </p:txBody>
        </p:sp>
        <p:sp>
          <p:nvSpPr>
            <p:cNvPr id="17438" name="Rectangle 53"/>
            <p:cNvSpPr>
              <a:spLocks noChangeArrowheads="1"/>
            </p:cNvSpPr>
            <p:nvPr/>
          </p:nvSpPr>
          <p:spPr bwMode="auto">
            <a:xfrm>
              <a:off x="883726" y="2631267"/>
              <a:ext cx="1128712" cy="317500"/>
            </a:xfrm>
            <a:prstGeom prst="rect">
              <a:avLst/>
            </a:prstGeom>
            <a:solidFill>
              <a:srgbClr val="993366"/>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lang="zh-TW" altLang="en-US" sz="1600">
                  <a:solidFill>
                    <a:schemeClr val="bg1"/>
                  </a:solidFill>
                  <a:latin typeface="Times New Roman" pitchFamily="18" charset="0"/>
                  <a:ea typeface="Arial Unicode MS" pitchFamily="34" charset="-120"/>
                  <a:cs typeface="Arial Unicode MS" pitchFamily="34" charset="-120"/>
                </a:rPr>
                <a:t>協辦單位</a:t>
              </a:r>
            </a:p>
          </p:txBody>
        </p:sp>
        <p:sp>
          <p:nvSpPr>
            <p:cNvPr id="17439" name="Text Box 6"/>
            <p:cNvSpPr txBox="1">
              <a:spLocks noChangeArrowheads="1"/>
            </p:cNvSpPr>
            <p:nvPr/>
          </p:nvSpPr>
          <p:spPr bwMode="auto">
            <a:xfrm>
              <a:off x="2999863" y="3513917"/>
              <a:ext cx="420688" cy="2800350"/>
            </a:xfrm>
            <a:prstGeom prst="rect">
              <a:avLst/>
            </a:prstGeom>
            <a:solidFill>
              <a:srgbClr val="CCFFFF"/>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50000"/>
                </a:spcBef>
                <a:buClrTx/>
                <a:buFontTx/>
                <a:buNone/>
              </a:pPr>
              <a:r>
                <a:rPr lang="zh-TW" altLang="en-US" sz="1600">
                  <a:solidFill>
                    <a:schemeClr val="tx1"/>
                  </a:solidFill>
                  <a:latin typeface="Times New Roman" pitchFamily="18" charset="0"/>
                  <a:ea typeface="Arial Unicode MS" pitchFamily="34" charset="-120"/>
                  <a:cs typeface="Arial Unicode MS" pitchFamily="34" charset="-120"/>
                </a:rPr>
                <a:t>財團法人臺灣民主基金會</a:t>
              </a:r>
            </a:p>
          </p:txBody>
        </p:sp>
        <p:cxnSp>
          <p:nvCxnSpPr>
            <p:cNvPr id="70" name="直線接點 69"/>
            <p:cNvCxnSpPr>
              <a:stCxn id="17433" idx="0"/>
              <a:endCxn id="17432" idx="2"/>
            </p:cNvCxnSpPr>
            <p:nvPr/>
          </p:nvCxnSpPr>
          <p:spPr bwMode="auto">
            <a:xfrm flipH="1" flipV="1">
              <a:off x="5612888" y="1667654"/>
              <a:ext cx="4763" cy="892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接點 70"/>
            <p:cNvCxnSpPr>
              <a:stCxn id="17434" idx="3"/>
            </p:cNvCxnSpPr>
            <p:nvPr/>
          </p:nvCxnSpPr>
          <p:spPr bwMode="auto">
            <a:xfrm flipV="1">
              <a:off x="4947726" y="2120092"/>
              <a:ext cx="2317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413" name="Rectangle 43"/>
          <p:cNvSpPr>
            <a:spLocks noChangeArrowheads="1"/>
          </p:cNvSpPr>
          <p:nvPr/>
        </p:nvSpPr>
        <p:spPr bwMode="auto">
          <a:xfrm>
            <a:off x="6323013" y="2328863"/>
            <a:ext cx="2376487" cy="338137"/>
          </a:xfrm>
          <a:prstGeom prst="rect">
            <a:avLst/>
          </a:prstGeom>
          <a:solidFill>
            <a:srgbClr val="FF9933"/>
          </a:solidFill>
          <a:ln>
            <a:noFill/>
          </a:ln>
          <a:effectLst>
            <a:outerShdw dist="107763" dir="189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algn="ctr" eaLnBrk="1" hangingPunct="1">
              <a:spcBef>
                <a:spcPct val="0"/>
              </a:spcBef>
              <a:buClrTx/>
              <a:buFontTx/>
              <a:buNone/>
            </a:pPr>
            <a:r>
              <a:rPr lang="zh-TW" altLang="en-US" sz="1600">
                <a:solidFill>
                  <a:schemeClr val="bg1"/>
                </a:solidFill>
                <a:latin typeface="標楷體" pitchFamily="65" charset="-120"/>
                <a:ea typeface="標楷體" pitchFamily="65" charset="-120"/>
                <a:cs typeface="Arial Unicode MS" pitchFamily="34" charset="-120"/>
              </a:rPr>
              <a:t>團體訓練活動承辦單位</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41784"/>
            <a:ext cx="8229600" cy="1143000"/>
          </a:xfrm>
        </p:spPr>
        <p:txBody>
          <a:bodyPr/>
          <a:lstStyle/>
          <a:p>
            <a:pPr>
              <a:defRPr/>
            </a:pPr>
            <a:r>
              <a:rPr lang="zh-TW" altLang="en-US" sz="3200" dirty="0" smtClean="0">
                <a:solidFill>
                  <a:srgbClr val="322F2A"/>
                </a:solidFill>
                <a:latin typeface="Trebuchet MS" pitchFamily="34" charset="0"/>
              </a:rPr>
              <a:t>招募學員資格</a:t>
            </a:r>
          </a:p>
        </p:txBody>
      </p:sp>
      <p:sp>
        <p:nvSpPr>
          <p:cNvPr id="18435" name="內容版面配置區 2"/>
          <p:cNvSpPr>
            <a:spLocks noGrp="1"/>
          </p:cNvSpPr>
          <p:nvPr>
            <p:ph idx="1"/>
          </p:nvPr>
        </p:nvSpPr>
        <p:spPr/>
        <p:txBody>
          <a:bodyPr/>
          <a:lstStyle/>
          <a:p>
            <a:pPr eaLnBrk="1" hangingPunct="1">
              <a:lnSpc>
                <a:spcPct val="120000"/>
              </a:lnSpc>
              <a:buClr>
                <a:schemeClr val="accent1"/>
              </a:buClr>
              <a:buFont typeface="Wingdings" pitchFamily="2" charset="2"/>
              <a:buChar char="n"/>
            </a:pPr>
            <a:r>
              <a:rPr lang="en-US" altLang="zh-TW" sz="2000" dirty="0" smtClean="0">
                <a:latin typeface="Times New Roman" pitchFamily="18" charset="0"/>
              </a:rPr>
              <a:t>18 ~ 30 </a:t>
            </a:r>
            <a:r>
              <a:rPr lang="zh-TW" altLang="en-US" sz="2000" dirty="0" smtClean="0">
                <a:latin typeface="Times New Roman" pitchFamily="18" charset="0"/>
              </a:rPr>
              <a:t>歲之海外青年 </a:t>
            </a:r>
            <a:r>
              <a:rPr lang="en-US" altLang="zh-TW" sz="2000" dirty="0" smtClean="0">
                <a:latin typeface="Times New Roman" pitchFamily="18" charset="0"/>
              </a:rPr>
              <a:t>(</a:t>
            </a:r>
            <a:r>
              <a:rPr lang="zh-TW" altLang="en-US" sz="2000" dirty="0" smtClean="0">
                <a:latin typeface="Times New Roman" pitchFamily="18" charset="0"/>
              </a:rPr>
              <a:t>不限學生</a:t>
            </a:r>
            <a:r>
              <a:rPr lang="en-US" altLang="zh-TW" sz="2000" dirty="0" smtClean="0">
                <a:latin typeface="Times New Roman" pitchFamily="18" charset="0"/>
              </a:rPr>
              <a:t>)</a:t>
            </a:r>
          </a:p>
          <a:p>
            <a:pPr eaLnBrk="1" hangingPunct="1">
              <a:lnSpc>
                <a:spcPct val="120000"/>
              </a:lnSpc>
              <a:buClr>
                <a:schemeClr val="accent1"/>
              </a:buClr>
              <a:buFont typeface="Wingdings" pitchFamily="2" charset="2"/>
              <a:buChar char="n"/>
            </a:pPr>
            <a:r>
              <a:rPr lang="zh-TW" altLang="en-US" sz="2000" dirty="0" smtClean="0">
                <a:latin typeface="Times New Roman" pitchFamily="18" charset="0"/>
              </a:rPr>
              <a:t>須為台裔身分</a:t>
            </a: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pPr>
            <a:r>
              <a:rPr lang="zh-TW" altLang="en-US" sz="2000" dirty="0" smtClean="0">
                <a:latin typeface="Times New Roman" pitchFamily="18" charset="0"/>
              </a:rPr>
              <a:t>須未曾於台灣接受國民小學後之正式教育，且至少已於國外完成相當於大學二年級以上之課程。</a:t>
            </a: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pPr>
            <a:r>
              <a:rPr lang="zh-TW" altLang="en-US" sz="2000" dirty="0" smtClean="0">
                <a:latin typeface="Times New Roman" pitchFamily="18" charset="0"/>
              </a:rPr>
              <a:t>不限制具學生資格，但若非學生且具中華民國國籍者，可能有兵役問題。</a:t>
            </a: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pPr>
            <a:r>
              <a:rPr lang="zh-TW" altLang="en-US" sz="2000" dirty="0" smtClean="0">
                <a:latin typeface="Times New Roman" pitchFamily="18" charset="0"/>
              </a:rPr>
              <a:t>必須能以英語、國語或台語其中之一種語言溝通者</a:t>
            </a:r>
            <a:endParaRPr lang="en-US" altLang="zh-TW" sz="2000" dirty="0" smtClean="0">
              <a:latin typeface="Times New Roman" pitchFamily="18" charset="0"/>
            </a:endParaRPr>
          </a:p>
          <a:p>
            <a:pPr eaLnBrk="1" hangingPunct="1">
              <a:lnSpc>
                <a:spcPct val="120000"/>
              </a:lnSpc>
              <a:buClr>
                <a:schemeClr val="accent1"/>
              </a:buClr>
              <a:buFont typeface="Wingdings" pitchFamily="2" charset="2"/>
              <a:buChar char="n"/>
            </a:pPr>
            <a:r>
              <a:rPr lang="zh-TW" altLang="en-US" sz="2000" dirty="0" smtClean="0">
                <a:latin typeface="Times New Roman" pitchFamily="18" charset="0"/>
              </a:rPr>
              <a:t>曾返國參與實習者，亦得再次報名。</a:t>
            </a:r>
          </a:p>
          <a:p>
            <a:pPr>
              <a:buClrTx/>
            </a:pPr>
            <a:endParaRPr lang="zh-TW" altLang="en-US" dirty="0" smtClean="0"/>
          </a:p>
        </p:txBody>
      </p:sp>
      <p:sp>
        <p:nvSpPr>
          <p:cNvPr id="18436"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C728931C-F8B6-4F3C-B847-04047C09FE97}" type="slidenum">
              <a:rPr lang="en-US" altLang="zh-TW" sz="1200" smtClean="0">
                <a:latin typeface="Arial" charset="0"/>
                <a:ea typeface="新細明體" charset="-120"/>
              </a:rPr>
              <a:pPr eaLnBrk="1" hangingPunct="1">
                <a:spcBef>
                  <a:spcPct val="0"/>
                </a:spcBef>
                <a:buClrTx/>
                <a:buFontTx/>
                <a:buNone/>
              </a:pPr>
              <a:t>6</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計畫內容</a:t>
            </a:r>
          </a:p>
        </p:txBody>
      </p:sp>
      <p:sp>
        <p:nvSpPr>
          <p:cNvPr id="3" name="內容版面配置區 2"/>
          <p:cNvSpPr>
            <a:spLocks noGrp="1"/>
          </p:cNvSpPr>
          <p:nvPr>
            <p:ph idx="1"/>
          </p:nvPr>
        </p:nvSpPr>
        <p:spPr>
          <a:xfrm>
            <a:off x="457200" y="1340768"/>
            <a:ext cx="8229600" cy="4785395"/>
          </a:xfrm>
        </p:spPr>
        <p:txBody>
          <a:bodyPr/>
          <a:lstStyle/>
          <a:p>
            <a:pPr eaLnBrk="1" hangingPunct="1">
              <a:lnSpc>
                <a:spcPct val="95000"/>
              </a:lnSpc>
              <a:spcBef>
                <a:spcPct val="10000"/>
              </a:spcBef>
              <a:buClr>
                <a:schemeClr val="accent1"/>
              </a:buClr>
              <a:buFont typeface="Wingdings" pitchFamily="2" charset="2"/>
              <a:buChar char="n"/>
              <a:defRPr/>
            </a:pPr>
            <a:r>
              <a:rPr lang="zh-TW" altLang="en-US" b="1" dirty="0" smtClean="0">
                <a:solidFill>
                  <a:srgbClr val="080808"/>
                </a:solidFill>
              </a:rPr>
              <a:t>實習期間</a:t>
            </a:r>
          </a:p>
          <a:p>
            <a:pPr lvl="1" eaLnBrk="1" hangingPunct="1">
              <a:lnSpc>
                <a:spcPct val="95000"/>
              </a:lnSpc>
              <a:spcBef>
                <a:spcPct val="10000"/>
              </a:spcBef>
              <a:buClr>
                <a:schemeClr val="tx1">
                  <a:lumMod val="50000"/>
                  <a:lumOff val="50000"/>
                </a:schemeClr>
              </a:buClr>
              <a:defRPr/>
            </a:pPr>
            <a:r>
              <a:rPr lang="en-US" altLang="zh-TW" dirty="0" smtClean="0">
                <a:latin typeface="+mj-ea"/>
                <a:ea typeface="+mj-ea"/>
              </a:rPr>
              <a:t>06/01~09/15</a:t>
            </a:r>
          </a:p>
          <a:p>
            <a:pPr lvl="1" eaLnBrk="1" hangingPunct="1">
              <a:lnSpc>
                <a:spcPct val="95000"/>
              </a:lnSpc>
              <a:spcBef>
                <a:spcPct val="10000"/>
              </a:spcBef>
              <a:buClr>
                <a:schemeClr val="tx1">
                  <a:lumMod val="50000"/>
                  <a:lumOff val="50000"/>
                </a:schemeClr>
              </a:buClr>
              <a:defRPr/>
            </a:pPr>
            <a:r>
              <a:rPr lang="zh-TW" altLang="zh-TW" dirty="0" smtClean="0"/>
              <a:t>經</a:t>
            </a:r>
            <a:r>
              <a:rPr lang="zh-TW" altLang="zh-TW" dirty="0"/>
              <a:t>實習單位決定</a:t>
            </a:r>
            <a:r>
              <a:rPr lang="en-US" altLang="zh-TW" dirty="0"/>
              <a:t>4</a:t>
            </a:r>
            <a:r>
              <a:rPr lang="zh-TW" altLang="zh-TW" dirty="0"/>
              <a:t>週</a:t>
            </a:r>
            <a:r>
              <a:rPr lang="en-US" altLang="zh-TW" dirty="0"/>
              <a:t>(29</a:t>
            </a:r>
            <a:r>
              <a:rPr lang="zh-TW" altLang="zh-TW" dirty="0"/>
              <a:t>天</a:t>
            </a:r>
            <a:r>
              <a:rPr lang="en-US" altLang="zh-TW" dirty="0"/>
              <a:t>)</a:t>
            </a:r>
            <a:r>
              <a:rPr lang="zh-TW" altLang="zh-TW" dirty="0"/>
              <a:t>、</a:t>
            </a:r>
            <a:r>
              <a:rPr lang="en-US" altLang="zh-TW" dirty="0"/>
              <a:t>5</a:t>
            </a:r>
            <a:r>
              <a:rPr lang="zh-TW" altLang="zh-TW" dirty="0"/>
              <a:t>週</a:t>
            </a:r>
            <a:r>
              <a:rPr lang="en-US" altLang="zh-TW" dirty="0"/>
              <a:t>(36</a:t>
            </a:r>
            <a:r>
              <a:rPr lang="zh-TW" altLang="zh-TW" dirty="0"/>
              <a:t>天</a:t>
            </a:r>
            <a:r>
              <a:rPr lang="en-US" altLang="zh-TW" dirty="0"/>
              <a:t>)</a:t>
            </a:r>
            <a:r>
              <a:rPr lang="zh-TW" altLang="zh-TW" dirty="0"/>
              <a:t>、</a:t>
            </a:r>
            <a:r>
              <a:rPr lang="en-US" altLang="zh-TW" dirty="0"/>
              <a:t>6</a:t>
            </a:r>
            <a:r>
              <a:rPr lang="zh-TW" altLang="zh-TW" dirty="0"/>
              <a:t>週</a:t>
            </a:r>
            <a:r>
              <a:rPr lang="en-US" altLang="zh-TW" dirty="0"/>
              <a:t>(43</a:t>
            </a:r>
            <a:r>
              <a:rPr lang="zh-TW" altLang="zh-TW" dirty="0"/>
              <a:t>天</a:t>
            </a:r>
            <a:r>
              <a:rPr lang="en-US" altLang="zh-TW" dirty="0"/>
              <a:t>)</a:t>
            </a:r>
            <a:r>
              <a:rPr lang="zh-TW" altLang="zh-TW" dirty="0"/>
              <a:t>或</a:t>
            </a:r>
            <a:r>
              <a:rPr lang="en-US" altLang="zh-TW" dirty="0"/>
              <a:t>7</a:t>
            </a:r>
            <a:r>
              <a:rPr lang="zh-TW" altLang="zh-TW" dirty="0"/>
              <a:t>週</a:t>
            </a:r>
            <a:r>
              <a:rPr lang="en-US" altLang="zh-TW" dirty="0"/>
              <a:t>(50</a:t>
            </a:r>
            <a:r>
              <a:rPr lang="zh-TW" altLang="zh-TW" dirty="0"/>
              <a:t>天</a:t>
            </a:r>
            <a:r>
              <a:rPr lang="en-US" altLang="zh-TW" dirty="0"/>
              <a:t>)</a:t>
            </a:r>
            <a:r>
              <a:rPr lang="zh-TW" altLang="zh-TW" dirty="0"/>
              <a:t>後，供學員於選填志願時選擇，且規定報到及結束日皆為週一，若期間逢</a:t>
            </a:r>
            <a:r>
              <a:rPr lang="en-US" altLang="zh-TW" dirty="0"/>
              <a:t>4</a:t>
            </a:r>
            <a:r>
              <a:rPr lang="zh-TW" altLang="zh-TW" dirty="0"/>
              <a:t>天團體訓練活動</a:t>
            </a:r>
            <a:r>
              <a:rPr lang="en-US" altLang="zh-TW" dirty="0"/>
              <a:t>(</a:t>
            </a:r>
            <a:r>
              <a:rPr lang="zh-TW" altLang="zh-TW" dirty="0"/>
              <a:t>活動期間不發放生活補助金</a:t>
            </a:r>
            <a:r>
              <a:rPr lang="en-US" altLang="zh-TW" dirty="0"/>
              <a:t>)</a:t>
            </a:r>
            <a:r>
              <a:rPr lang="zh-TW" altLang="zh-TW" dirty="0"/>
              <a:t>，則結束日為週五</a:t>
            </a:r>
            <a:r>
              <a:rPr lang="zh-TW" altLang="zh-TW" dirty="0" smtClean="0"/>
              <a:t>。</a:t>
            </a:r>
            <a:endParaRPr lang="zh-TW" altLang="en-US" dirty="0" smtClean="0"/>
          </a:p>
          <a:p>
            <a:pPr eaLnBrk="1" hangingPunct="1">
              <a:lnSpc>
                <a:spcPct val="95000"/>
              </a:lnSpc>
              <a:spcBef>
                <a:spcPct val="10000"/>
              </a:spcBef>
              <a:buClr>
                <a:schemeClr val="accent1"/>
              </a:buClr>
              <a:buFont typeface="Wingdings" pitchFamily="2" charset="2"/>
              <a:buChar char="n"/>
              <a:defRPr/>
            </a:pPr>
            <a:r>
              <a:rPr lang="zh-TW" altLang="en-US" b="1" dirty="0" smtClean="0">
                <a:solidFill>
                  <a:srgbClr val="080808"/>
                </a:solidFill>
              </a:rPr>
              <a:t>重要活動</a:t>
            </a:r>
          </a:p>
          <a:p>
            <a:pPr lvl="1" eaLnBrk="1" hangingPunct="1">
              <a:lnSpc>
                <a:spcPct val="95000"/>
              </a:lnSpc>
              <a:spcBef>
                <a:spcPct val="10000"/>
              </a:spcBef>
              <a:spcAft>
                <a:spcPts val="600"/>
              </a:spcAft>
              <a:buClr>
                <a:schemeClr val="tx1">
                  <a:lumMod val="50000"/>
                  <a:lumOff val="50000"/>
                </a:schemeClr>
              </a:buClr>
              <a:defRPr/>
            </a:pPr>
            <a:r>
              <a:rPr lang="zh-TW" altLang="en-US" dirty="0">
                <a:latin typeface="+mj-ea"/>
                <a:ea typeface="+mj-ea"/>
              </a:rPr>
              <a:t>單位現場</a:t>
            </a:r>
            <a:r>
              <a:rPr lang="zh-TW" altLang="en-US" dirty="0" smtClean="0">
                <a:latin typeface="+mj-ea"/>
                <a:ea typeface="+mj-ea"/>
              </a:rPr>
              <a:t>實習起始日：</a:t>
            </a:r>
            <a:r>
              <a:rPr lang="en-US" altLang="zh-TW" dirty="0" smtClean="0">
                <a:latin typeface="+mj-ea"/>
                <a:ea typeface="+mj-ea"/>
              </a:rPr>
              <a:t>6/01-9/15</a:t>
            </a:r>
            <a:r>
              <a:rPr lang="zh-TW" altLang="en-US" dirty="0" smtClean="0">
                <a:latin typeface="+mj-ea"/>
                <a:ea typeface="+mj-ea"/>
              </a:rPr>
              <a:t>期間，每週一為實習起始日</a:t>
            </a:r>
            <a:r>
              <a:rPr lang="en-US" altLang="zh-TW" dirty="0" smtClean="0">
                <a:latin typeface="+mj-ea"/>
                <a:ea typeface="+mj-ea"/>
              </a:rPr>
              <a:t>(</a:t>
            </a:r>
            <a:r>
              <a:rPr lang="zh-TW" altLang="en-US" dirty="0" smtClean="0">
                <a:latin typeface="+mj-ea"/>
                <a:ea typeface="+mj-ea"/>
              </a:rPr>
              <a:t>可選擇為</a:t>
            </a:r>
            <a:r>
              <a:rPr lang="en-US" altLang="zh-TW" dirty="0" smtClean="0">
                <a:latin typeface="+mj-ea"/>
                <a:ea typeface="+mj-ea"/>
              </a:rPr>
              <a:t>4</a:t>
            </a:r>
            <a:r>
              <a:rPr lang="zh-TW" altLang="en-US" dirty="0" smtClean="0">
                <a:latin typeface="+mj-ea"/>
                <a:ea typeface="+mj-ea"/>
              </a:rPr>
              <a:t>週或</a:t>
            </a:r>
            <a:r>
              <a:rPr lang="en-US" altLang="zh-TW" dirty="0" smtClean="0">
                <a:latin typeface="+mj-ea"/>
                <a:ea typeface="+mj-ea"/>
              </a:rPr>
              <a:t>7</a:t>
            </a:r>
            <a:r>
              <a:rPr lang="zh-TW" altLang="en-US" dirty="0" smtClean="0">
                <a:latin typeface="+mj-ea"/>
                <a:ea typeface="+mj-ea"/>
              </a:rPr>
              <a:t>週實習，惟須注意</a:t>
            </a:r>
            <a:r>
              <a:rPr lang="en-US" altLang="zh-TW" dirty="0">
                <a:latin typeface="+mj-ea"/>
                <a:ea typeface="+mj-ea"/>
              </a:rPr>
              <a:t>4</a:t>
            </a:r>
            <a:r>
              <a:rPr lang="zh-TW" altLang="en-US" dirty="0" smtClean="0">
                <a:latin typeface="+mj-ea"/>
                <a:ea typeface="+mj-ea"/>
              </a:rPr>
              <a:t>天</a:t>
            </a:r>
            <a:r>
              <a:rPr lang="zh-TW" altLang="en-US" dirty="0">
                <a:latin typeface="+mj-ea"/>
                <a:ea typeface="+mj-ea"/>
              </a:rPr>
              <a:t>之</a:t>
            </a:r>
            <a:r>
              <a:rPr lang="zh-TW" altLang="en-US" dirty="0" smtClean="0">
                <a:latin typeface="+mj-ea"/>
                <a:ea typeface="+mj-ea"/>
              </a:rPr>
              <a:t>團體活動日不計。</a:t>
            </a:r>
            <a:r>
              <a:rPr lang="en-US" altLang="zh-TW" dirty="0" smtClean="0">
                <a:latin typeface="+mj-ea"/>
                <a:ea typeface="+mj-ea"/>
              </a:rPr>
              <a:t>)</a:t>
            </a:r>
          </a:p>
          <a:p>
            <a:pPr lvl="1" eaLnBrk="1" hangingPunct="1">
              <a:lnSpc>
                <a:spcPct val="95000"/>
              </a:lnSpc>
              <a:spcBef>
                <a:spcPct val="10000"/>
              </a:spcBef>
              <a:buClr>
                <a:schemeClr val="tx1">
                  <a:lumMod val="50000"/>
                  <a:lumOff val="50000"/>
                </a:schemeClr>
              </a:buClr>
              <a:defRPr/>
            </a:pPr>
            <a:r>
              <a:rPr lang="zh-TW" altLang="en-US" dirty="0" smtClean="0">
                <a:latin typeface="+mj-ea"/>
                <a:ea typeface="+mj-ea"/>
              </a:rPr>
              <a:t>全國</a:t>
            </a:r>
            <a:r>
              <a:rPr lang="zh-TW" altLang="en-US" dirty="0">
                <a:latin typeface="+mj-ea"/>
                <a:ea typeface="+mj-ea"/>
              </a:rPr>
              <a:t>各</a:t>
            </a:r>
            <a:r>
              <a:rPr lang="zh-TW" altLang="en-US" dirty="0" smtClean="0">
                <a:latin typeface="+mj-ea"/>
                <a:ea typeface="+mj-ea"/>
              </a:rPr>
              <a:t>實習學員與單位</a:t>
            </a:r>
            <a:r>
              <a:rPr lang="en-US" altLang="zh-TW" dirty="0" smtClean="0">
                <a:latin typeface="+mj-ea"/>
                <a:ea typeface="+mj-ea"/>
              </a:rPr>
              <a:t>:</a:t>
            </a:r>
            <a:endParaRPr lang="zh-TW" altLang="en-US" dirty="0">
              <a:latin typeface="+mj-ea"/>
              <a:ea typeface="+mj-ea"/>
            </a:endParaRPr>
          </a:p>
          <a:p>
            <a:pPr marL="365125" lvl="1" indent="0" eaLnBrk="1" hangingPunct="1">
              <a:lnSpc>
                <a:spcPct val="95000"/>
              </a:lnSpc>
              <a:spcBef>
                <a:spcPct val="10000"/>
              </a:spcBef>
              <a:spcAft>
                <a:spcPts val="600"/>
              </a:spcAft>
              <a:buClr>
                <a:schemeClr val="tx1">
                  <a:lumMod val="50000"/>
                  <a:lumOff val="50000"/>
                </a:schemeClr>
              </a:buClr>
              <a:buFont typeface="Arial" charset="0"/>
              <a:buNone/>
              <a:defRPr/>
            </a:pPr>
            <a:r>
              <a:rPr lang="zh-TW" altLang="en-US" dirty="0" smtClean="0">
                <a:latin typeface="+mj-ea"/>
                <a:ea typeface="+mj-ea"/>
              </a:rPr>
              <a:t>   團體活動</a:t>
            </a:r>
            <a:r>
              <a:rPr lang="en-US" altLang="zh-TW" dirty="0" smtClean="0">
                <a:latin typeface="+mj-ea"/>
                <a:ea typeface="+mj-ea"/>
              </a:rPr>
              <a:t>(Group Activity)</a:t>
            </a:r>
            <a:r>
              <a:rPr lang="zh-TW" altLang="en-US" dirty="0" smtClean="0">
                <a:latin typeface="+mj-ea"/>
                <a:ea typeface="+mj-ea"/>
              </a:rPr>
              <a:t>：</a:t>
            </a:r>
            <a:r>
              <a:rPr lang="en-US" altLang="zh-TW" dirty="0" smtClean="0">
                <a:latin typeface="+mj-ea"/>
                <a:ea typeface="+mj-ea"/>
              </a:rPr>
              <a:t>7/25(</a:t>
            </a:r>
            <a:r>
              <a:rPr lang="zh-TW" altLang="en-US" dirty="0" smtClean="0">
                <a:latin typeface="+mj-ea"/>
                <a:ea typeface="+mj-ea"/>
              </a:rPr>
              <a:t>週二</a:t>
            </a:r>
            <a:r>
              <a:rPr lang="en-US" altLang="zh-TW" dirty="0" smtClean="0">
                <a:latin typeface="+mj-ea"/>
                <a:ea typeface="+mj-ea"/>
              </a:rPr>
              <a:t>)~7/28(</a:t>
            </a:r>
            <a:r>
              <a:rPr lang="zh-TW" altLang="en-US" dirty="0" smtClean="0">
                <a:latin typeface="+mj-ea"/>
                <a:ea typeface="+mj-ea"/>
              </a:rPr>
              <a:t>週</a:t>
            </a:r>
            <a:r>
              <a:rPr lang="zh-TW" altLang="en-US" dirty="0">
                <a:latin typeface="+mj-ea"/>
                <a:ea typeface="+mj-ea"/>
              </a:rPr>
              <a:t>五</a:t>
            </a:r>
            <a:r>
              <a:rPr lang="en-US" altLang="zh-TW" dirty="0" smtClean="0">
                <a:latin typeface="+mj-ea"/>
                <a:ea typeface="+mj-ea"/>
              </a:rPr>
              <a:t>)</a:t>
            </a:r>
            <a:r>
              <a:rPr lang="zh-TW" altLang="en-US" dirty="0" smtClean="0">
                <a:latin typeface="+mj-ea"/>
                <a:ea typeface="+mj-ea"/>
              </a:rPr>
              <a:t>，共計</a:t>
            </a:r>
            <a:r>
              <a:rPr lang="en-US" altLang="zh-TW" dirty="0" smtClean="0">
                <a:latin typeface="+mj-ea"/>
                <a:ea typeface="+mj-ea"/>
              </a:rPr>
              <a:t>4</a:t>
            </a:r>
            <a:r>
              <a:rPr lang="zh-TW" altLang="en-US" dirty="0" smtClean="0">
                <a:latin typeface="+mj-ea"/>
                <a:ea typeface="+mj-ea"/>
              </a:rPr>
              <a:t>天。</a:t>
            </a:r>
            <a:endParaRPr lang="en-US" altLang="zh-TW" dirty="0" smtClean="0">
              <a:latin typeface="+mj-ea"/>
              <a:ea typeface="+mj-ea"/>
            </a:endParaRPr>
          </a:p>
          <a:p>
            <a:pPr lvl="2" eaLnBrk="1" hangingPunct="1">
              <a:lnSpc>
                <a:spcPct val="95000"/>
              </a:lnSpc>
              <a:spcBef>
                <a:spcPct val="10000"/>
              </a:spcBef>
              <a:defRPr/>
            </a:pPr>
            <a:r>
              <a:rPr lang="zh-TW" altLang="en-US" dirty="0" smtClean="0">
                <a:solidFill>
                  <a:schemeClr val="tx1"/>
                </a:solidFill>
                <a:latin typeface="+mj-ea"/>
                <a:ea typeface="+mj-ea"/>
              </a:rPr>
              <a:t>台灣景點旅遊與探索。</a:t>
            </a:r>
            <a:endParaRPr lang="en-US" altLang="zh-TW" dirty="0" smtClean="0">
              <a:solidFill>
                <a:schemeClr val="tx1"/>
              </a:solidFill>
              <a:latin typeface="+mj-ea"/>
              <a:ea typeface="+mj-ea"/>
            </a:endParaRPr>
          </a:p>
          <a:p>
            <a:pPr lvl="2" eaLnBrk="1" hangingPunct="1">
              <a:lnSpc>
                <a:spcPct val="95000"/>
              </a:lnSpc>
              <a:spcBef>
                <a:spcPct val="10000"/>
              </a:spcBef>
              <a:defRPr/>
            </a:pPr>
            <a:r>
              <a:rPr lang="zh-TW" altLang="en-US" dirty="0">
                <a:solidFill>
                  <a:schemeClr val="tx1"/>
                </a:solidFill>
                <a:latin typeface="+mj-ea"/>
                <a:ea typeface="+mj-ea"/>
              </a:rPr>
              <a:t>企業交流活動。</a:t>
            </a:r>
            <a:endParaRPr lang="en-US" altLang="zh-TW" dirty="0">
              <a:solidFill>
                <a:schemeClr val="tx1"/>
              </a:solidFill>
              <a:latin typeface="+mj-ea"/>
              <a:ea typeface="+mj-ea"/>
            </a:endParaRPr>
          </a:p>
          <a:p>
            <a:pPr lvl="2" eaLnBrk="1" hangingPunct="1">
              <a:lnSpc>
                <a:spcPct val="95000"/>
              </a:lnSpc>
              <a:spcBef>
                <a:spcPct val="10000"/>
              </a:spcBef>
              <a:defRPr/>
            </a:pPr>
            <a:r>
              <a:rPr lang="zh-TW" altLang="en-US" dirty="0" smtClean="0">
                <a:solidFill>
                  <a:schemeClr val="tx1"/>
                </a:solidFill>
                <a:latin typeface="+mj-ea"/>
                <a:ea typeface="+mj-ea"/>
              </a:rPr>
              <a:t>心得</a:t>
            </a:r>
            <a:r>
              <a:rPr lang="zh-TW" altLang="en-US" dirty="0">
                <a:solidFill>
                  <a:schemeClr val="tx1"/>
                </a:solidFill>
                <a:latin typeface="+mj-ea"/>
                <a:ea typeface="+mj-ea"/>
              </a:rPr>
              <a:t>分享會。</a:t>
            </a:r>
            <a:endParaRPr lang="en-US" altLang="zh-TW" dirty="0">
              <a:solidFill>
                <a:schemeClr val="tx1"/>
              </a:solidFill>
              <a:latin typeface="+mj-ea"/>
              <a:ea typeface="+mj-ea"/>
            </a:endParaRPr>
          </a:p>
        </p:txBody>
      </p:sp>
      <p:sp>
        <p:nvSpPr>
          <p:cNvPr id="19460"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FE80DF08-6286-4ECE-BCBD-C4257007AB28}" type="slidenum">
              <a:rPr lang="en-US" altLang="zh-TW" sz="1200" smtClean="0">
                <a:latin typeface="Arial" charset="0"/>
                <a:ea typeface="新細明體" charset="-120"/>
              </a:rPr>
              <a:pPr eaLnBrk="1" hangingPunct="1">
                <a:spcBef>
                  <a:spcPct val="0"/>
                </a:spcBef>
                <a:buClrTx/>
                <a:buFontTx/>
                <a:buNone/>
              </a:pPr>
              <a:t>7</a:t>
            </a:fld>
            <a:endParaRPr lang="en-US" altLang="zh-TW" sz="1200" smtClean="0">
              <a:latin typeface="Arial" charset="0"/>
              <a:ea typeface="新細明體" charset="-12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執行單位</a:t>
            </a:r>
          </a:p>
        </p:txBody>
      </p:sp>
      <p:sp>
        <p:nvSpPr>
          <p:cNvPr id="3" name="內容版面配置區 2"/>
          <p:cNvSpPr>
            <a:spLocks noGrp="1"/>
          </p:cNvSpPr>
          <p:nvPr>
            <p:ph idx="1"/>
          </p:nvPr>
        </p:nvSpPr>
        <p:spPr/>
        <p:txBody>
          <a:bodyPr/>
          <a:lstStyle/>
          <a:p>
            <a:pPr eaLnBrk="1" hangingPunct="1">
              <a:buClr>
                <a:schemeClr val="accent1"/>
              </a:buClr>
              <a:buFont typeface="Wingdings" pitchFamily="2" charset="2"/>
              <a:buChar char="n"/>
              <a:defRPr/>
            </a:pPr>
            <a:r>
              <a:rPr lang="zh-TW" altLang="en-US" b="1" dirty="0" smtClean="0"/>
              <a:t>候鳥計畫辦公室 </a:t>
            </a:r>
            <a:r>
              <a:rPr lang="en-US" altLang="zh-TW" b="1" dirty="0" smtClean="0"/>
              <a:t>(TTT Program office)</a:t>
            </a:r>
          </a:p>
          <a:p>
            <a:pPr lvl="1" eaLnBrk="1" hangingPunct="1">
              <a:buClr>
                <a:schemeClr val="tx1">
                  <a:lumMod val="50000"/>
                  <a:lumOff val="50000"/>
                </a:schemeClr>
              </a:buClr>
              <a:defRPr/>
            </a:pPr>
            <a:r>
              <a:rPr lang="zh-TW" altLang="en-US" dirty="0" smtClean="0"/>
              <a:t>規劃安排實習機會</a:t>
            </a:r>
            <a:r>
              <a:rPr lang="en-US" altLang="zh-TW" dirty="0" smtClean="0"/>
              <a:t>/</a:t>
            </a:r>
            <a:r>
              <a:rPr lang="zh-TW" altLang="en-US" dirty="0" smtClean="0"/>
              <a:t>報名</a:t>
            </a:r>
            <a:r>
              <a:rPr lang="en-US" altLang="zh-TW" dirty="0" smtClean="0"/>
              <a:t>/</a:t>
            </a:r>
            <a:r>
              <a:rPr lang="zh-TW" altLang="en-US" dirty="0" smtClean="0"/>
              <a:t>審查</a:t>
            </a:r>
            <a:r>
              <a:rPr lang="en-US" altLang="zh-TW" dirty="0" smtClean="0"/>
              <a:t>/</a:t>
            </a:r>
            <a:r>
              <a:rPr lang="zh-TW" altLang="en-US" dirty="0" smtClean="0"/>
              <a:t>分發等作業</a:t>
            </a:r>
          </a:p>
          <a:p>
            <a:pPr lvl="1" eaLnBrk="1" hangingPunct="1">
              <a:buClr>
                <a:schemeClr val="tx1">
                  <a:lumMod val="50000"/>
                  <a:lumOff val="50000"/>
                </a:schemeClr>
              </a:buClr>
              <a:defRPr/>
            </a:pPr>
            <a:r>
              <a:rPr lang="zh-TW" altLang="en-US" dirty="0" smtClean="0"/>
              <a:t>實習期間學員之住宿安排作業</a:t>
            </a:r>
          </a:p>
          <a:p>
            <a:pPr lvl="1" eaLnBrk="1" hangingPunct="1">
              <a:buClr>
                <a:schemeClr val="tx1">
                  <a:lumMod val="50000"/>
                  <a:lumOff val="50000"/>
                </a:schemeClr>
              </a:buClr>
              <a:defRPr/>
            </a:pPr>
            <a:r>
              <a:rPr lang="zh-TW" altLang="en-US" dirty="0" smtClean="0"/>
              <a:t>學員成果資料彙整</a:t>
            </a:r>
            <a:endParaRPr lang="en-US" altLang="zh-TW" dirty="0" smtClean="0"/>
          </a:p>
          <a:p>
            <a:pPr lvl="1" eaLnBrk="1" hangingPunct="1">
              <a:buClr>
                <a:schemeClr val="tx1">
                  <a:lumMod val="50000"/>
                  <a:lumOff val="50000"/>
                </a:schemeClr>
              </a:buClr>
              <a:defRPr/>
            </a:pPr>
            <a:r>
              <a:rPr lang="zh-TW" altLang="en-US" dirty="0" smtClean="0"/>
              <a:t>企業交流活動安排</a:t>
            </a:r>
            <a:endParaRPr lang="en-US" altLang="zh-TW" dirty="0" smtClean="0"/>
          </a:p>
          <a:p>
            <a:pPr lvl="1" eaLnBrk="1" hangingPunct="1">
              <a:buFont typeface="Wingdings" pitchFamily="2" charset="2"/>
              <a:buNone/>
              <a:defRPr/>
            </a:pPr>
            <a:endParaRPr lang="en-US" altLang="zh-TW" dirty="0" smtClean="0"/>
          </a:p>
          <a:p>
            <a:pPr marL="273050" lvl="1" indent="-273050" eaLnBrk="1" hangingPunct="1">
              <a:buClr>
                <a:schemeClr val="accent1"/>
              </a:buClr>
              <a:buFont typeface="Wingdings" pitchFamily="2" charset="2"/>
              <a:buChar char="n"/>
              <a:defRPr/>
            </a:pPr>
            <a:r>
              <a:rPr lang="zh-TW" altLang="en-US" b="1" dirty="0" smtClean="0"/>
              <a:t>團訊活動承辦單位</a:t>
            </a:r>
            <a:endParaRPr lang="en-US" altLang="zh-TW" dirty="0" smtClean="0">
              <a:solidFill>
                <a:srgbClr val="00B0F0"/>
              </a:solidFill>
            </a:endParaRPr>
          </a:p>
          <a:p>
            <a:pPr lvl="1" eaLnBrk="1" hangingPunct="1">
              <a:buClr>
                <a:schemeClr val="tx1">
                  <a:lumMod val="50000"/>
                  <a:lumOff val="50000"/>
                </a:schemeClr>
              </a:buClr>
              <a:defRPr/>
            </a:pPr>
            <a:r>
              <a:rPr lang="zh-TW" altLang="en-US" dirty="0" smtClean="0"/>
              <a:t>團體活動</a:t>
            </a:r>
            <a:endParaRPr lang="en-US" altLang="zh-TW" dirty="0" smtClean="0"/>
          </a:p>
          <a:p>
            <a:pPr lvl="1" eaLnBrk="1" hangingPunct="1">
              <a:buClr>
                <a:schemeClr val="tx1">
                  <a:lumMod val="50000"/>
                  <a:lumOff val="50000"/>
                </a:schemeClr>
              </a:buClr>
              <a:defRPr/>
            </a:pPr>
            <a:r>
              <a:rPr lang="zh-TW" altLang="en-US" dirty="0" smtClean="0">
                <a:latin typeface="+mj-ea"/>
              </a:rPr>
              <a:t>企業</a:t>
            </a:r>
            <a:r>
              <a:rPr lang="zh-TW" altLang="en-US" dirty="0">
                <a:latin typeface="+mj-ea"/>
              </a:rPr>
              <a:t>交流</a:t>
            </a:r>
            <a:r>
              <a:rPr lang="zh-TW" altLang="en-US" dirty="0" smtClean="0">
                <a:latin typeface="+mj-ea"/>
              </a:rPr>
              <a:t>活動</a:t>
            </a:r>
            <a:endParaRPr lang="en-US" altLang="zh-TW" dirty="0">
              <a:latin typeface="+mj-ea"/>
            </a:endParaRPr>
          </a:p>
          <a:p>
            <a:pPr lvl="1" eaLnBrk="1" hangingPunct="1">
              <a:buClr>
                <a:schemeClr val="tx1">
                  <a:lumMod val="50000"/>
                  <a:lumOff val="50000"/>
                </a:schemeClr>
              </a:buClr>
              <a:defRPr/>
            </a:pPr>
            <a:r>
              <a:rPr lang="zh-TW" altLang="en-US" sz="1800" dirty="0" smtClean="0">
                <a:latin typeface="+mj-ea"/>
              </a:rPr>
              <a:t>心得</a:t>
            </a:r>
            <a:r>
              <a:rPr lang="zh-TW" altLang="en-US" sz="1800" dirty="0">
                <a:latin typeface="+mj-ea"/>
              </a:rPr>
              <a:t>分享</a:t>
            </a:r>
            <a:r>
              <a:rPr lang="zh-TW" altLang="en-US" sz="1800" dirty="0" smtClean="0">
                <a:latin typeface="+mj-ea"/>
              </a:rPr>
              <a:t>會</a:t>
            </a:r>
            <a:endParaRPr lang="en-US" altLang="zh-TW" dirty="0">
              <a:latin typeface="+mj-ea"/>
            </a:endParaRPr>
          </a:p>
          <a:p>
            <a:pPr>
              <a:defRPr/>
            </a:pPr>
            <a:endParaRPr lang="zh-TW" altLang="en-US" dirty="0"/>
          </a:p>
        </p:txBody>
      </p:sp>
      <p:sp>
        <p:nvSpPr>
          <p:cNvPr id="2048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7123A501-DB2B-4BE6-A6DE-047D566DC12A}" type="slidenum">
              <a:rPr lang="en-US" altLang="zh-TW" sz="1200" smtClean="0">
                <a:latin typeface="Arial" charset="0"/>
                <a:ea typeface="新細明體" charset="-120"/>
              </a:rPr>
              <a:pPr eaLnBrk="1" hangingPunct="1">
                <a:spcBef>
                  <a:spcPct val="0"/>
                </a:spcBef>
                <a:buClrTx/>
                <a:buFontTx/>
                <a:buNone/>
              </a:pPr>
              <a:t>8</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9776"/>
            <a:ext cx="8229600" cy="1143000"/>
          </a:xfrm>
        </p:spPr>
        <p:txBody>
          <a:bodyPr/>
          <a:lstStyle/>
          <a:p>
            <a:pPr>
              <a:defRPr/>
            </a:pPr>
            <a:r>
              <a:rPr lang="zh-TW" altLang="en-US" sz="3200" dirty="0" smtClean="0">
                <a:solidFill>
                  <a:srgbClr val="322F2A"/>
                </a:solidFill>
                <a:latin typeface="Trebuchet MS" pitchFamily="34" charset="0"/>
              </a:rPr>
              <a:t>學員徵選程序</a:t>
            </a:r>
          </a:p>
        </p:txBody>
      </p:sp>
      <p:sp>
        <p:nvSpPr>
          <p:cNvPr id="3" name="內容版面配置區 2"/>
          <p:cNvSpPr>
            <a:spLocks noGrp="1"/>
          </p:cNvSpPr>
          <p:nvPr>
            <p:ph idx="1"/>
          </p:nvPr>
        </p:nvSpPr>
        <p:spPr>
          <a:ln>
            <a:solidFill>
              <a:srgbClr val="FFFF00"/>
            </a:solidFill>
          </a:ln>
        </p:spPr>
        <p:txBody>
          <a:bodyPr/>
          <a:lstStyle/>
          <a:p>
            <a:pPr marL="342900" indent="-342900">
              <a:buClr>
                <a:schemeClr val="accent1"/>
              </a:buClr>
              <a:buSzPct val="65000"/>
              <a:buFont typeface="Wingdings" pitchFamily="2" charset="2"/>
              <a:buChar char="n"/>
              <a:defRPr/>
            </a:pPr>
            <a:r>
              <a:rPr lang="zh-TW" altLang="en-US" sz="2600" b="1" dirty="0" smtClean="0">
                <a:latin typeface="+mj-ea"/>
                <a:ea typeface="+mj-ea"/>
              </a:rPr>
              <a:t>報名</a:t>
            </a:r>
          </a:p>
          <a:p>
            <a:pPr marL="669925" lvl="1" indent="-325438">
              <a:buClr>
                <a:schemeClr val="tx1">
                  <a:lumMod val="50000"/>
                  <a:lumOff val="50000"/>
                </a:schemeClr>
              </a:buClr>
              <a:buSzPct val="60000"/>
              <a:defRPr/>
            </a:pPr>
            <a:r>
              <a:rPr lang="zh-TW" altLang="en-US" sz="2200" dirty="0" smtClean="0">
                <a:solidFill>
                  <a:srgbClr val="CC3300"/>
                </a:solidFill>
                <a:latin typeface="+mj-ea"/>
                <a:ea typeface="+mj-ea"/>
              </a:rPr>
              <a:t>全球線上報名：</a:t>
            </a:r>
            <a:r>
              <a:rPr lang="en-US" altLang="zh-TW" sz="2400" dirty="0" smtClean="0">
                <a:latin typeface="+mj-ea"/>
                <a:ea typeface="+mj-ea"/>
              </a:rPr>
              <a:t> </a:t>
            </a:r>
            <a:r>
              <a:rPr lang="en-US" altLang="zh-TW" sz="2200" dirty="0" smtClean="0">
                <a:solidFill>
                  <a:srgbClr val="00B0F0"/>
                </a:solidFill>
                <a:latin typeface="+mj-ea"/>
                <a:ea typeface="+mj-ea"/>
              </a:rPr>
              <a:t>2017/1~2</a:t>
            </a:r>
            <a:r>
              <a:rPr lang="zh-TW" altLang="en-US" sz="2200" dirty="0" smtClean="0">
                <a:solidFill>
                  <a:srgbClr val="00B0F0"/>
                </a:solidFill>
                <a:latin typeface="+mj-ea"/>
                <a:ea typeface="+mj-ea"/>
              </a:rPr>
              <a:t>月</a:t>
            </a:r>
            <a:endParaRPr lang="en-US" altLang="zh-TW" sz="1600" dirty="0" smtClean="0">
              <a:solidFill>
                <a:srgbClr val="00B0F0"/>
              </a:solidFill>
              <a:latin typeface="+mj-ea"/>
              <a:ea typeface="+mj-ea"/>
            </a:endParaRPr>
          </a:p>
          <a:p>
            <a:pPr marL="342900" indent="-342900">
              <a:buClr>
                <a:schemeClr val="accent1"/>
              </a:buClr>
              <a:buSzPct val="65000"/>
              <a:buFont typeface="Wingdings" pitchFamily="2" charset="2"/>
              <a:buChar char="n"/>
              <a:defRPr/>
            </a:pPr>
            <a:r>
              <a:rPr lang="zh-TW" altLang="en-US" sz="2600" b="1" dirty="0" smtClean="0">
                <a:latin typeface="+mj-ea"/>
                <a:ea typeface="+mj-ea"/>
              </a:rPr>
              <a:t>初審</a:t>
            </a:r>
            <a:r>
              <a:rPr lang="zh-TW" altLang="en-US" sz="2200" b="1" dirty="0" smtClean="0">
                <a:latin typeface="+mj-ea"/>
                <a:ea typeface="+mj-ea"/>
              </a:rPr>
              <a:t>（資格審）</a:t>
            </a:r>
          </a:p>
          <a:p>
            <a:pPr marL="669925" lvl="1" indent="-325438">
              <a:buClr>
                <a:schemeClr val="tx1">
                  <a:lumMod val="50000"/>
                  <a:lumOff val="50000"/>
                </a:schemeClr>
              </a:buClr>
              <a:buSzPct val="60000"/>
              <a:defRPr/>
            </a:pPr>
            <a:r>
              <a:rPr lang="zh-TW" altLang="en-US" sz="2200" dirty="0" smtClean="0">
                <a:solidFill>
                  <a:srgbClr val="CC3300"/>
                </a:solidFill>
                <a:latin typeface="+mj-ea"/>
                <a:ea typeface="+mj-ea"/>
              </a:rPr>
              <a:t>各駐外館處線上資格審查 </a:t>
            </a:r>
            <a:endParaRPr lang="zh-TW" altLang="en-US" sz="1600" dirty="0" smtClean="0">
              <a:solidFill>
                <a:srgbClr val="CC3300"/>
              </a:solidFill>
              <a:latin typeface="+mj-ea"/>
              <a:ea typeface="+mj-ea"/>
            </a:endParaRPr>
          </a:p>
          <a:p>
            <a:pPr marL="342900" indent="-342900">
              <a:buClr>
                <a:schemeClr val="accent1"/>
              </a:buClr>
              <a:buSzPct val="65000"/>
              <a:buFont typeface="Wingdings" pitchFamily="2" charset="2"/>
              <a:buChar char="n"/>
              <a:defRPr/>
            </a:pPr>
            <a:r>
              <a:rPr lang="zh-TW" altLang="en-US" sz="2600" b="1" dirty="0" smtClean="0">
                <a:latin typeface="+mj-ea"/>
                <a:ea typeface="+mj-ea"/>
              </a:rPr>
              <a:t>複審</a:t>
            </a:r>
            <a:r>
              <a:rPr lang="zh-TW" altLang="en-US" sz="2200" b="1" dirty="0" smtClean="0">
                <a:latin typeface="+mj-ea"/>
                <a:ea typeface="+mj-ea"/>
              </a:rPr>
              <a:t>（需求審）</a:t>
            </a:r>
          </a:p>
          <a:p>
            <a:pPr marL="669925" lvl="1" indent="-325438">
              <a:buClr>
                <a:schemeClr val="tx1">
                  <a:lumMod val="50000"/>
                  <a:lumOff val="50000"/>
                </a:schemeClr>
              </a:buClr>
              <a:buSzPct val="60000"/>
              <a:defRPr/>
            </a:pPr>
            <a:r>
              <a:rPr lang="zh-TW" altLang="en-US" sz="2200" b="1" dirty="0" smtClean="0">
                <a:solidFill>
                  <a:srgbClr val="3333CC"/>
                </a:solidFill>
                <a:latin typeface="+mj-ea"/>
                <a:ea typeface="+mj-ea"/>
              </a:rPr>
              <a:t>各實習單位線上審查 </a:t>
            </a:r>
            <a:r>
              <a:rPr lang="zh-TW" altLang="en-US" sz="2200" b="1" dirty="0" smtClean="0">
                <a:solidFill>
                  <a:srgbClr val="3333CC"/>
                </a:solidFill>
                <a:latin typeface="+mj-ea"/>
                <a:ea typeface="+mj-ea"/>
                <a:sym typeface="Wingdings" pitchFamily="2" charset="2"/>
              </a:rPr>
              <a:t> </a:t>
            </a:r>
            <a:r>
              <a:rPr lang="zh-TW" altLang="en-US" sz="2200" b="1" dirty="0" smtClean="0">
                <a:solidFill>
                  <a:srgbClr val="3333CC"/>
                </a:solidFill>
                <a:latin typeface="+mj-ea"/>
                <a:ea typeface="+mj-ea"/>
              </a:rPr>
              <a:t>排定順位</a:t>
            </a:r>
          </a:p>
          <a:p>
            <a:pPr marL="342900" indent="-342900">
              <a:buClr>
                <a:schemeClr val="accent1"/>
              </a:buClr>
              <a:buSzPct val="65000"/>
              <a:buFont typeface="Wingdings" pitchFamily="2" charset="2"/>
              <a:buChar char="n"/>
              <a:defRPr/>
            </a:pPr>
            <a:r>
              <a:rPr lang="zh-TW" altLang="en-US" sz="2600" b="1" dirty="0" smtClean="0">
                <a:latin typeface="+mj-ea"/>
                <a:ea typeface="+mj-ea"/>
              </a:rPr>
              <a:t>配對分發</a:t>
            </a:r>
          </a:p>
          <a:p>
            <a:pPr marL="669925" lvl="1" indent="-325438">
              <a:buClr>
                <a:schemeClr val="tx1">
                  <a:lumMod val="50000"/>
                  <a:lumOff val="50000"/>
                </a:schemeClr>
              </a:buClr>
              <a:buSzPct val="60000"/>
              <a:defRPr/>
            </a:pPr>
            <a:r>
              <a:rPr lang="zh-TW" altLang="en-US" sz="2200" dirty="0" smtClean="0">
                <a:solidFill>
                  <a:srgbClr val="CC3300"/>
                </a:solidFill>
                <a:latin typeface="+mj-ea"/>
                <a:ea typeface="+mj-ea"/>
              </a:rPr>
              <a:t>依實習單位所排定順位、名額及學員選填志願順位，經作業系統交叉比對進行分發</a:t>
            </a:r>
          </a:p>
          <a:p>
            <a:pPr>
              <a:defRPr/>
            </a:pPr>
            <a:endParaRPr lang="zh-TW" altLang="en-US" dirty="0"/>
          </a:p>
        </p:txBody>
      </p:sp>
      <p:sp>
        <p:nvSpPr>
          <p:cNvPr id="21508"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ACC2C9"/>
              </a:buClr>
              <a:buFont typeface="Arial" charset="0"/>
              <a:buChar char="•"/>
              <a:defRPr sz="2400">
                <a:solidFill>
                  <a:schemeClr val="tx2"/>
                </a:solidFill>
                <a:latin typeface="Tw Cen MT" pitchFamily="34" charset="0"/>
                <a:ea typeface="微軟正黑體" pitchFamily="34" charset="-12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ea typeface="微軟正黑體" pitchFamily="34" charset="-12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ea typeface="微軟正黑體" pitchFamily="34" charset="-12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ea typeface="微軟正黑體" pitchFamily="34" charset="-12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ea typeface="微軟正黑體" pitchFamily="34" charset="-12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ea typeface="微軟正黑體" pitchFamily="34" charset="-120"/>
              </a:defRPr>
            </a:lvl9pPr>
          </a:lstStyle>
          <a:p>
            <a:pPr eaLnBrk="1" hangingPunct="1">
              <a:spcBef>
                <a:spcPct val="0"/>
              </a:spcBef>
              <a:buClrTx/>
              <a:buFontTx/>
              <a:buNone/>
            </a:pPr>
            <a:fld id="{7224F559-AFDF-40C8-B331-4CD49AD23B09}" type="slidenum">
              <a:rPr lang="en-US" altLang="zh-TW" sz="1200" smtClean="0">
                <a:latin typeface="Arial" charset="0"/>
                <a:ea typeface="新細明體" charset="-120"/>
              </a:rPr>
              <a:pPr eaLnBrk="1" hangingPunct="1">
                <a:spcBef>
                  <a:spcPct val="0"/>
                </a:spcBef>
                <a:buClrTx/>
                <a:buFontTx/>
                <a:buNone/>
              </a:pPr>
              <a:t>9</a:t>
            </a:fld>
            <a:endParaRPr lang="en-US" altLang="zh-TW" sz="1200" smtClean="0">
              <a:latin typeface="Arial" charset="0"/>
              <a:ea typeface="新細明體"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茅草">
  <a:themeElements>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中庸">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茅草">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7302</TotalTime>
  <Words>2461</Words>
  <Application>Microsoft Office PowerPoint</Application>
  <PresentationFormat>如螢幕大小 (4:3)</PresentationFormat>
  <Paragraphs>350</Paragraphs>
  <Slides>26</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26</vt:i4>
      </vt:variant>
    </vt:vector>
  </HeadingPairs>
  <TitlesOfParts>
    <vt:vector size="36" baseType="lpstr">
      <vt:lpstr>Arial Unicode MS</vt:lpstr>
      <vt:lpstr>微軟正黑體</vt:lpstr>
      <vt:lpstr>新細明體</vt:lpstr>
      <vt:lpstr>標楷體</vt:lpstr>
      <vt:lpstr>Arial</vt:lpstr>
      <vt:lpstr>Times New Roman</vt:lpstr>
      <vt:lpstr>Trebuchet MS</vt:lpstr>
      <vt:lpstr>Tw Cen MT</vt:lpstr>
      <vt:lpstr>Wingdings</vt:lpstr>
      <vt:lpstr>茅草</vt:lpstr>
      <vt:lpstr>PowerPoint 簡報</vt:lpstr>
      <vt:lpstr>目錄</vt:lpstr>
      <vt:lpstr> 辦理依據</vt:lpstr>
      <vt:lpstr>活動宗旨</vt:lpstr>
      <vt:lpstr>跨部會專案工作小組</vt:lpstr>
      <vt:lpstr>招募學員資格</vt:lpstr>
      <vt:lpstr>計畫內容</vt:lpstr>
      <vt:lpstr>執行單位</vt:lpstr>
      <vt:lpstr>學員徵選程序</vt:lpstr>
      <vt:lpstr>2016實習單位名單 </vt:lpstr>
      <vt:lpstr>學員錄取概況</vt:lpstr>
      <vt:lpstr>2016人數統計數據</vt:lpstr>
      <vt:lpstr>實習費用</vt:lpstr>
      <vt:lpstr>學員簽證</vt:lpstr>
      <vt:lpstr>2017候鳥計畫 重要時程</vt:lpstr>
      <vt:lpstr>實習單位協助事項(總)</vt:lpstr>
      <vt:lpstr>實習單位協助事項(1)</vt:lpstr>
      <vt:lpstr>PowerPoint 簡報</vt:lpstr>
      <vt:lpstr>PowerPoint 簡報</vt:lpstr>
      <vt:lpstr>PowerPoint 簡報</vt:lpstr>
      <vt:lpstr>PowerPoint 簡報</vt:lpstr>
      <vt:lpstr>PowerPoint 簡報</vt:lpstr>
      <vt:lpstr>PowerPoint 簡報</vt:lpstr>
      <vt:lpstr>緊急狀況處理</vt:lpstr>
      <vt:lpstr>科技部候鳥計畫小組</vt:lpstr>
      <vt:lpstr>PowerPoint 簡報</vt:lpstr>
    </vt:vector>
  </TitlesOfParts>
  <Company>CMT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2006科技民主台灣探索 (候鳥計畫) 現況簡介</dc:title>
  <dc:creator>Holling</dc:creator>
  <cp:lastModifiedBy>思婷</cp:lastModifiedBy>
  <cp:revision>646</cp:revision>
  <cp:lastPrinted>2016-10-19T06:28:14Z</cp:lastPrinted>
  <dcterms:created xsi:type="dcterms:W3CDTF">2006-05-28T03:09:42Z</dcterms:created>
  <dcterms:modified xsi:type="dcterms:W3CDTF">2016-10-24T06:12:08Z</dcterms:modified>
</cp:coreProperties>
</file>