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3" r:id="rId4"/>
    <p:sldId id="263" r:id="rId5"/>
    <p:sldId id="261" r:id="rId6"/>
    <p:sldId id="264" r:id="rId7"/>
    <p:sldId id="265" r:id="rId8"/>
    <p:sldId id="266" r:id="rId9"/>
    <p:sldId id="267" r:id="rId10"/>
    <p:sldId id="270" r:id="rId11"/>
    <p:sldId id="268" r:id="rId12"/>
    <p:sldId id="27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50" d="100"/>
          <a:sy n="50" d="100"/>
        </p:scale>
        <p:origin x="-3300" y="-12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31CF23-2E6E-42A6-9F2C-FA0FF4B1DA11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586104-52AD-457A-B6A1-D09CCABE91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40.136.251.93/on-line-ga/webform1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368152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2060"/>
                </a:solidFill>
              </a:rPr>
              <a:t>總 務 處 採 購 組</a:t>
            </a:r>
            <a:endParaRPr lang="zh-TW" alt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772400" cy="1008112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002060"/>
                </a:solidFill>
              </a:rPr>
              <a:t>~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採購事項的辦理</a:t>
            </a:r>
            <a:r>
              <a:rPr lang="en-US" altLang="zh-TW" sz="4000" b="1" dirty="0" smtClean="0">
                <a:solidFill>
                  <a:srgbClr val="002060"/>
                </a:solidFill>
              </a:rPr>
              <a:t>~</a:t>
            </a:r>
            <a:endParaRPr lang="zh-TW" alt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199" y="1684414"/>
            <a:ext cx="8229600" cy="4018451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00B050"/>
                </a:solidFill>
              </a:rPr>
              <a:t>※</a:t>
            </a:r>
            <a:r>
              <a:rPr lang="zh-TW" altLang="en-US" dirty="0">
                <a:solidFill>
                  <a:srgbClr val="00B050"/>
                </a:solidFill>
              </a:rPr>
              <a:t>注意</a:t>
            </a:r>
            <a:r>
              <a:rPr lang="en-US" altLang="zh-TW" dirty="0">
                <a:solidFill>
                  <a:srgbClr val="00B050"/>
                </a:solidFill>
              </a:rPr>
              <a:t>~</a:t>
            </a:r>
            <a:r>
              <a:rPr lang="zh-TW" altLang="en-US" u="sng" dirty="0">
                <a:solidFill>
                  <a:srgbClr val="C00000"/>
                </a:solidFill>
              </a:rPr>
              <a:t>採購期程應考量交貨時間</a:t>
            </a:r>
          </a:p>
          <a:p>
            <a:pPr marL="109728" indent="0">
              <a:buNone/>
            </a:pPr>
            <a:r>
              <a:rPr lang="zh-TW" altLang="en-US" dirty="0" smtClean="0">
                <a:solidFill>
                  <a:srgbClr val="00B050"/>
                </a:solidFill>
              </a:rPr>
              <a:t> </a:t>
            </a:r>
            <a:r>
              <a:rPr lang="en-US" altLang="zh-TW" dirty="0">
                <a:solidFill>
                  <a:srgbClr val="00B050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如國外進口或訂製品交貨時間可能較久</a:t>
            </a:r>
            <a:r>
              <a:rPr lang="zh-TW" altLang="en-US" b="1" dirty="0">
                <a:solidFill>
                  <a:srgbClr val="00B050"/>
                </a:solidFill>
              </a:rPr>
              <a:t>採購雖然</a:t>
            </a:r>
            <a:r>
              <a:rPr lang="zh-TW" altLang="en-US" b="1" dirty="0" smtClean="0">
                <a:solidFill>
                  <a:srgbClr val="00B050"/>
                </a:solidFill>
              </a:rPr>
              <a:t>完  </a:t>
            </a:r>
            <a:endParaRPr lang="en-US" altLang="zh-TW" b="1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n-US" altLang="zh-TW" b="1" dirty="0">
                <a:solidFill>
                  <a:srgbClr val="00B050"/>
                </a:solidFill>
              </a:rPr>
              <a:t> </a:t>
            </a:r>
            <a:r>
              <a:rPr lang="zh-TW" altLang="en-US" b="1" dirty="0" smtClean="0">
                <a:solidFill>
                  <a:srgbClr val="00B050"/>
                </a:solidFill>
              </a:rPr>
              <a:t>成</a:t>
            </a:r>
            <a:r>
              <a:rPr lang="zh-TW" altLang="en-US" b="1" dirty="0">
                <a:solidFill>
                  <a:srgbClr val="00B050"/>
                </a:solidFill>
              </a:rPr>
              <a:t>但確來不及核銷此時採購單位也無法授理</a:t>
            </a:r>
            <a:r>
              <a:rPr lang="en-US" altLang="zh-TW" dirty="0">
                <a:solidFill>
                  <a:srgbClr val="00B050"/>
                </a:solidFill>
              </a:rPr>
              <a:t>)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採購辦理說明</a:t>
            </a:r>
            <a:r>
              <a:rPr lang="en-US" altLang="zh-TW" dirty="0"/>
              <a:t>-4(</a:t>
            </a:r>
            <a:r>
              <a:rPr lang="zh-TW" altLang="en-US" dirty="0"/>
              <a:t>授理期限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1028" name="Picture 4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3722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876" y="5442718"/>
            <a:ext cx="1900123" cy="11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42718"/>
            <a:ext cx="1669365" cy="11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35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245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>
                <a:solidFill>
                  <a:srgbClr val="C00000"/>
                </a:solidFill>
              </a:rPr>
              <a:t>7</a:t>
            </a:r>
            <a:r>
              <a:rPr lang="zh-TW" altLang="en-US" b="1" dirty="0" smtClean="0">
                <a:solidFill>
                  <a:srgbClr val="C00000"/>
                </a:solidFill>
              </a:rPr>
              <a:t>、驗收程序執行</a:t>
            </a:r>
            <a:r>
              <a:rPr lang="en-US" altLang="zh-TW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</a:rPr>
              <a:t>     </a:t>
            </a:r>
            <a:r>
              <a:rPr lang="en-US" altLang="zh-TW" dirty="0" smtClean="0"/>
              <a:t>7-1</a:t>
            </a:r>
            <a:r>
              <a:rPr lang="zh-TW" altLang="en-US" dirty="0" smtClean="0"/>
              <a:t>採購金額</a:t>
            </a:r>
            <a:r>
              <a:rPr lang="en-US" altLang="zh-TW" dirty="0" smtClean="0"/>
              <a:t>1</a:t>
            </a:r>
            <a:r>
              <a:rPr lang="zh-TW" altLang="en-US" dirty="0" smtClean="0"/>
              <a:t>佰萬元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以下：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需求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請購</a:t>
            </a:r>
            <a:r>
              <a:rPr lang="en-US" altLang="zh-TW" dirty="0" smtClean="0"/>
              <a:t>)</a:t>
            </a:r>
            <a:r>
              <a:rPr lang="zh-TW" altLang="en-US" dirty="0" smtClean="0">
                <a:solidFill>
                  <a:srgbClr val="0070C0"/>
                </a:solidFill>
              </a:rPr>
              <a:t>單位逕行驗收</a:t>
            </a:r>
            <a:r>
              <a:rPr lang="zh-TW" altLang="en-US" dirty="0" smtClean="0"/>
              <a:t>於</a:t>
            </a:r>
            <a:r>
              <a:rPr lang="zh-TW" altLang="en-US" u="sng" dirty="0" smtClean="0"/>
              <a:t>黏貼憑證驗收欄</a:t>
            </a:r>
            <a:r>
              <a:rPr lang="zh-TW" altLang="en-US" dirty="0" smtClean="0"/>
              <a:t>核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章後填寫財產增加單辦理核銷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7-2</a:t>
            </a:r>
            <a:r>
              <a:rPr lang="zh-TW" altLang="en-US" dirty="0" smtClean="0"/>
              <a:t>採購金額</a:t>
            </a:r>
            <a:r>
              <a:rPr lang="en-US" altLang="zh-TW" dirty="0" smtClean="0"/>
              <a:t>1</a:t>
            </a:r>
            <a:r>
              <a:rPr lang="zh-TW" altLang="en-US" dirty="0" smtClean="0"/>
              <a:t>佰萬元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以上：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en-US" dirty="0" smtClean="0">
                <a:solidFill>
                  <a:srgbClr val="0070C0"/>
                </a:solidFill>
              </a:rPr>
              <a:t>總務處辦理</a:t>
            </a:r>
            <a:r>
              <a:rPr lang="zh-TW" altLang="en-US" dirty="0" smtClean="0"/>
              <a:t>，會同會計室等相關人員辦理驗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收並提供相關驗收表格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7-3</a:t>
            </a:r>
            <a:r>
              <a:rPr lang="zh-TW" altLang="en-US" dirty="0" smtClean="0"/>
              <a:t>驗收時間：應於採購完成後儘速確認，總務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         </a:t>
            </a:r>
            <a:r>
              <a:rPr lang="zh-TW" altLang="en-US" dirty="0" smtClean="0"/>
              <a:t>處辦理案依總務處排定時間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新細明體"/>
              <a:ea typeface="新細明體"/>
            </a:endParaRPr>
          </a:p>
          <a:p>
            <a:pPr>
              <a:buNone/>
            </a:pPr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                             </a:t>
            </a:r>
            <a:r>
              <a:rPr lang="zh-TW" altLang="en-US" b="1" dirty="0" smtClean="0"/>
              <a:t>驗收完成後應立即辦理核銷</a:t>
            </a:r>
            <a:r>
              <a:rPr lang="zh-TW" altLang="en-US" dirty="0" smtClean="0"/>
              <a:t>                      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採購辦理說明</a:t>
            </a:r>
            <a:r>
              <a:rPr lang="en-US" altLang="zh-TW" dirty="0" smtClean="0"/>
              <a:t>-5(</a:t>
            </a:r>
            <a:r>
              <a:rPr lang="zh-TW" altLang="en-US" dirty="0" smtClean="0"/>
              <a:t>驗收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00B050"/>
                </a:solidFill>
              </a:rPr>
              <a:t>~</a:t>
            </a:r>
            <a:r>
              <a:rPr lang="zh-TW" altLang="en-US" smtClean="0">
                <a:solidFill>
                  <a:srgbClr val="00B050"/>
                </a:solidFill>
              </a:rPr>
              <a:t>系統介紹</a:t>
            </a:r>
            <a:r>
              <a:rPr lang="en-US" altLang="zh-TW" smtClean="0">
                <a:solidFill>
                  <a:srgbClr val="00B050"/>
                </a:solidFill>
              </a:rPr>
              <a:t>~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825505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>
                <a:solidFill>
                  <a:srgbClr val="0070C0"/>
                </a:solidFill>
              </a:rPr>
              <a:t>感謝聆聽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pic>
        <p:nvPicPr>
          <p:cNvPr id="3076" name="Picture 4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57192"/>
            <a:ext cx="115212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9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採購事務辦理</a:t>
            </a:r>
            <a:r>
              <a:rPr lang="en-US" altLang="zh-TW" sz="3600" dirty="0" smtClean="0"/>
              <a:t>~</a:t>
            </a:r>
            <a:r>
              <a:rPr lang="zh-TW" altLang="en-US" sz="3600" dirty="0" smtClean="0"/>
              <a:t>相關業務單位說明</a:t>
            </a:r>
            <a:r>
              <a:rPr lang="en-US" altLang="zh-TW" sz="3600" dirty="0" smtClean="0"/>
              <a:t>-1</a:t>
            </a:r>
            <a:endParaRPr lang="zh-TW" altLang="en-US" sz="36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  <a:prstGeom prst="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32500" lnSpcReduction="20000"/>
          </a:bodyPr>
          <a:lstStyle/>
          <a:p>
            <a:pPr marL="109728" indent="0">
              <a:lnSpc>
                <a:spcPts val="3500"/>
              </a:lnSpc>
              <a:spcBef>
                <a:spcPts val="600"/>
              </a:spcBef>
              <a:buNone/>
            </a:pPr>
            <a:r>
              <a:rPr lang="en-US" altLang="zh-TW" sz="7100" b="1" dirty="0">
                <a:solidFill>
                  <a:schemeClr val="accent3"/>
                </a:solidFill>
              </a:rPr>
              <a:t>1.</a:t>
            </a:r>
            <a:r>
              <a:rPr lang="zh-TW" altLang="en-US" sz="7100" b="1" dirty="0">
                <a:solidFill>
                  <a:schemeClr val="accent3"/>
                </a:solidFill>
              </a:rPr>
              <a:t>需求</a:t>
            </a:r>
            <a:r>
              <a:rPr lang="zh-TW" altLang="en-US" sz="7000" b="1" dirty="0" smtClean="0">
                <a:solidFill>
                  <a:schemeClr val="accent3"/>
                </a:solidFill>
              </a:rPr>
              <a:t>單位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:</a:t>
            </a:r>
            <a:r>
              <a:rPr lang="zh-TW" altLang="en-US" sz="7000" dirty="0" smtClean="0">
                <a:solidFill>
                  <a:schemeClr val="tx1"/>
                </a:solidFill>
              </a:rPr>
              <a:t>即為請購單位</a:t>
            </a:r>
            <a:r>
              <a:rPr lang="en-US" altLang="zh-TW" sz="7000" dirty="0" smtClean="0">
                <a:solidFill>
                  <a:schemeClr val="tx1"/>
                </a:solidFill>
              </a:rPr>
              <a:t>(</a:t>
            </a:r>
            <a:r>
              <a:rPr lang="zh-TW" altLang="en-US" sz="7000" dirty="0" smtClean="0">
                <a:solidFill>
                  <a:schemeClr val="tx1"/>
                </a:solidFill>
              </a:rPr>
              <a:t>使用單位</a:t>
            </a:r>
            <a:r>
              <a:rPr lang="en-US" altLang="zh-TW" sz="7000" dirty="0" smtClean="0">
                <a:solidFill>
                  <a:schemeClr val="tx1"/>
                </a:solidFill>
              </a:rPr>
              <a:t>)</a:t>
            </a: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7000" b="1" dirty="0" smtClean="0">
                <a:solidFill>
                  <a:schemeClr val="accent3"/>
                </a:solidFill>
              </a:rPr>
              <a:t>2.</a:t>
            </a:r>
            <a:r>
              <a:rPr lang="zh-TW" altLang="en-US" sz="7000" b="1" dirty="0" smtClean="0">
                <a:solidFill>
                  <a:schemeClr val="accent3"/>
                </a:solidFill>
              </a:rPr>
              <a:t>總 </a:t>
            </a:r>
            <a:r>
              <a:rPr lang="zh-TW" altLang="en-US" sz="7000" b="1" dirty="0" smtClean="0">
                <a:solidFill>
                  <a:schemeClr val="accent3"/>
                </a:solidFill>
              </a:rPr>
              <a:t>務 </a:t>
            </a:r>
            <a:r>
              <a:rPr lang="zh-TW" altLang="en-US" sz="7000" b="1" dirty="0">
                <a:solidFill>
                  <a:schemeClr val="accent3"/>
                </a:solidFill>
              </a:rPr>
              <a:t>處 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~</a:t>
            </a: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7000" b="1" dirty="0">
                <a:solidFill>
                  <a:schemeClr val="accent3"/>
                </a:solidFill>
              </a:rPr>
              <a:t> 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  2.1</a:t>
            </a:r>
            <a:r>
              <a:rPr lang="zh-TW" altLang="en-US" sz="7000" b="1" dirty="0" smtClean="0">
                <a:solidFill>
                  <a:schemeClr val="accent3"/>
                </a:solidFill>
              </a:rPr>
              <a:t>總務處秘書</a:t>
            </a:r>
            <a:r>
              <a:rPr lang="en-US" altLang="zh-TW" sz="7000" b="1" dirty="0" smtClean="0">
                <a:solidFill>
                  <a:schemeClr val="accent3"/>
                </a:solidFill>
                <a:latin typeface="新細明體"/>
                <a:ea typeface="新細明體"/>
              </a:rPr>
              <a:t>：</a:t>
            </a:r>
            <a:r>
              <a:rPr lang="zh-TW" altLang="en-US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授理密碼設定</a:t>
            </a:r>
            <a:r>
              <a:rPr lang="zh-TW" altLang="en-US" sz="7000" dirty="0">
                <a:solidFill>
                  <a:schemeClr val="tx1"/>
                </a:solidFill>
                <a:latin typeface="新細明體"/>
                <a:ea typeface="新細明體"/>
              </a:rPr>
              <a:t>申請與</a:t>
            </a:r>
            <a:r>
              <a:rPr lang="zh-TW" altLang="en-US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密碼忘記時重設</a:t>
            </a:r>
            <a:endParaRPr lang="en-US" altLang="zh-TW" sz="7000" dirty="0" smtClean="0">
              <a:solidFill>
                <a:schemeClr val="tx1"/>
              </a:solidFill>
            </a:endParaRP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7000" b="1" dirty="0">
                <a:solidFill>
                  <a:schemeClr val="tx1"/>
                </a:solidFill>
              </a:rPr>
              <a:t> </a:t>
            </a:r>
            <a:r>
              <a:rPr lang="en-US" altLang="zh-TW" sz="7000" b="1" dirty="0" smtClean="0">
                <a:solidFill>
                  <a:schemeClr val="tx1"/>
                </a:solidFill>
              </a:rPr>
              <a:t>  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2.2</a:t>
            </a:r>
            <a:r>
              <a:rPr lang="zh-TW" altLang="en-US" sz="7000" b="1" dirty="0" smtClean="0">
                <a:solidFill>
                  <a:schemeClr val="accent3"/>
                </a:solidFill>
              </a:rPr>
              <a:t>事務組</a:t>
            </a:r>
            <a:r>
              <a:rPr lang="en-US" altLang="zh-TW" sz="7000" b="1" dirty="0">
                <a:solidFill>
                  <a:schemeClr val="accent3"/>
                </a:solidFill>
              </a:rPr>
              <a:t>:</a:t>
            </a:r>
            <a:r>
              <a:rPr lang="zh-TW" altLang="en-US" sz="7000" dirty="0" smtClean="0">
                <a:solidFill>
                  <a:schemeClr val="tx1"/>
                </a:solidFill>
              </a:rPr>
              <a:t>辦理</a:t>
            </a:r>
            <a:r>
              <a:rPr lang="zh-TW" altLang="en-US" sz="7000" dirty="0">
                <a:solidFill>
                  <a:schemeClr val="tx1"/>
                </a:solidFill>
              </a:rPr>
              <a:t>各類</a:t>
            </a:r>
            <a:r>
              <a:rPr lang="zh-TW" altLang="en-US" sz="7000" dirty="0" smtClean="0">
                <a:solidFill>
                  <a:schemeClr val="tx1"/>
                </a:solidFill>
              </a:rPr>
              <a:t>事務性耗材等採購</a:t>
            </a:r>
            <a:endParaRPr lang="en-US" altLang="zh-TW" sz="7000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 marL="109728" indent="0">
              <a:lnSpc>
                <a:spcPts val="3500"/>
              </a:lnSpc>
              <a:buNone/>
            </a:pPr>
            <a:r>
              <a:rPr lang="zh-TW" altLang="en-US" sz="7000" dirty="0">
                <a:solidFill>
                  <a:schemeClr val="tx1"/>
                </a:solidFill>
              </a:rPr>
              <a:t>   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2.3</a:t>
            </a:r>
            <a:r>
              <a:rPr lang="zh-TW" altLang="en-US" sz="7000" b="1" dirty="0" smtClean="0">
                <a:solidFill>
                  <a:schemeClr val="accent3"/>
                </a:solidFill>
                <a:latin typeface="新細明體"/>
                <a:ea typeface="新細明體"/>
              </a:rPr>
              <a:t>營繕組</a:t>
            </a:r>
            <a:r>
              <a:rPr lang="en-US" altLang="zh-TW" sz="7000" b="1" dirty="0" smtClean="0">
                <a:solidFill>
                  <a:schemeClr val="accent3"/>
                </a:solidFill>
                <a:latin typeface="新細明體"/>
                <a:ea typeface="新細明體"/>
              </a:rPr>
              <a:t>:</a:t>
            </a:r>
            <a:r>
              <a:rPr lang="zh-TW" altLang="en-US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工程</a:t>
            </a:r>
            <a:r>
              <a:rPr lang="zh-TW" altLang="en-US" sz="7000" dirty="0">
                <a:solidFill>
                  <a:schemeClr val="tx1"/>
                </a:solidFill>
                <a:latin typeface="新細明體"/>
                <a:ea typeface="新細明體"/>
              </a:rPr>
              <a:t>或</a:t>
            </a:r>
            <a:r>
              <a:rPr lang="zh-TW" altLang="en-US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修繕採購</a:t>
            </a:r>
            <a:endParaRPr lang="en-US" altLang="zh-TW" sz="7000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7000" dirty="0">
                <a:solidFill>
                  <a:schemeClr val="tx1"/>
                </a:solidFill>
              </a:rPr>
              <a:t>   </a:t>
            </a:r>
            <a:r>
              <a:rPr lang="en-US" altLang="zh-TW" sz="7000" b="1" dirty="0" smtClean="0">
                <a:solidFill>
                  <a:schemeClr val="accent3"/>
                </a:solidFill>
              </a:rPr>
              <a:t>2.4</a:t>
            </a:r>
            <a:r>
              <a:rPr lang="zh-TW" altLang="en-US" sz="7000" b="1" dirty="0" smtClean="0">
                <a:solidFill>
                  <a:schemeClr val="accent3"/>
                </a:solidFill>
                <a:latin typeface="新細明體"/>
                <a:ea typeface="新細明體"/>
              </a:rPr>
              <a:t>採購組</a:t>
            </a:r>
            <a:r>
              <a:rPr lang="en-US" altLang="zh-TW" sz="7000" b="1" dirty="0" smtClean="0">
                <a:solidFill>
                  <a:schemeClr val="accent3"/>
                </a:solidFill>
                <a:latin typeface="新細明體"/>
                <a:ea typeface="新細明體"/>
              </a:rPr>
              <a:t>:</a:t>
            </a:r>
            <a:r>
              <a:rPr lang="zh-TW" altLang="en-US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一般財務設備採購與招標案件之公告與採購</a:t>
            </a:r>
            <a:endParaRPr lang="en-US" altLang="zh-TW" sz="7000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7000" dirty="0" smtClean="0">
                <a:solidFill>
                  <a:schemeClr val="tx1"/>
                </a:solidFill>
                <a:latin typeface="新細明體"/>
                <a:ea typeface="新細明體"/>
              </a:rPr>
              <a:t>         </a:t>
            </a:r>
          </a:p>
          <a:p>
            <a:pPr marL="109728" indent="0">
              <a:lnSpc>
                <a:spcPts val="3500"/>
              </a:lnSpc>
              <a:buNone/>
            </a:pPr>
            <a:r>
              <a:rPr lang="en-US" altLang="zh-TW" sz="9600" dirty="0" smtClean="0">
                <a:solidFill>
                  <a:schemeClr val="tx1"/>
                </a:solidFill>
              </a:rPr>
              <a:t>   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pPr marL="109728" indent="0">
              <a:buNone/>
            </a:pPr>
            <a:r>
              <a:rPr lang="en-US" altLang="zh-TW" b="1" dirty="0">
                <a:solidFill>
                  <a:schemeClr val="accent3"/>
                </a:solidFill>
              </a:rPr>
              <a:t>2.5</a:t>
            </a:r>
            <a:r>
              <a:rPr lang="zh-TW" altLang="en-US" b="1" dirty="0">
                <a:solidFill>
                  <a:schemeClr val="accent3"/>
                </a:solidFill>
              </a:rPr>
              <a:t>保管組</a:t>
            </a:r>
            <a:r>
              <a:rPr lang="en-US" altLang="zh-TW" dirty="0" smtClean="0"/>
              <a:t>: </a:t>
            </a:r>
            <a:r>
              <a:rPr lang="zh-TW" altLang="en-US" dirty="0" smtClean="0"/>
              <a:t>採購</a:t>
            </a:r>
            <a:r>
              <a:rPr lang="zh-TW" altLang="en-US" dirty="0"/>
              <a:t>設備財產編號入校產之管理單位 。</a:t>
            </a:r>
          </a:p>
          <a:p>
            <a:pPr marL="109728" indent="0">
              <a:buNone/>
            </a:pP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/>
              <a:t>需</a:t>
            </a:r>
            <a:r>
              <a:rPr lang="zh-TW" altLang="en-US" dirty="0" smtClean="0"/>
              <a:t>列</a:t>
            </a:r>
            <a:r>
              <a:rPr lang="zh-TW" altLang="en-US" dirty="0"/>
              <a:t>產設備採購完成併驗收完成後至</a:t>
            </a:r>
            <a:r>
              <a:rPr lang="zh-TW" altLang="en-US" dirty="0" smtClean="0"/>
              <a:t>總務處財產</a:t>
            </a:r>
            <a:r>
              <a:rPr lang="zh-TW" altLang="en-US" dirty="0"/>
              <a:t>管理系統編寫財產增加單後再送經辦</a:t>
            </a:r>
            <a:r>
              <a:rPr lang="zh-TW" altLang="en-US" dirty="0" smtClean="0"/>
              <a:t>採購組</a:t>
            </a:r>
            <a:r>
              <a:rPr lang="zh-TW" altLang="en-US" dirty="0"/>
              <a:t>辦理後報帳</a:t>
            </a:r>
            <a:r>
              <a:rPr lang="zh-TW" altLang="en-US" dirty="0" smtClean="0"/>
              <a:t>核銷</a:t>
            </a:r>
            <a:r>
              <a:rPr lang="en-US" altLang="zh-TW" dirty="0" smtClean="0"/>
              <a:t>(</a:t>
            </a:r>
            <a:r>
              <a:rPr lang="zh-TW" altLang="en-US" dirty="0"/>
              <a:t>自行</a:t>
            </a:r>
            <a:r>
              <a:rPr lang="zh-TW" altLang="en-US" dirty="0" smtClean="0"/>
              <a:t>處理者單位</a:t>
            </a:r>
            <a:r>
              <a:rPr lang="zh-TW" altLang="en-US" dirty="0"/>
              <a:t>主管核章後</a:t>
            </a:r>
            <a:r>
              <a:rPr lang="zh-TW" altLang="en-US" dirty="0" smtClean="0"/>
              <a:t>逕送</a:t>
            </a:r>
            <a:r>
              <a:rPr lang="zh-TW" altLang="en-US" dirty="0"/>
              <a:t>會計室辦理報帳核銷</a:t>
            </a:r>
            <a:r>
              <a:rPr lang="en-US" altLang="zh-TW" dirty="0"/>
              <a:t>)</a:t>
            </a:r>
          </a:p>
          <a:p>
            <a:r>
              <a:rPr lang="en-US" altLang="zh-TW" dirty="0" smtClean="0"/>
              <a:t>2000</a:t>
            </a:r>
            <a:r>
              <a:rPr lang="zh-TW" altLang="en-US" dirty="0" smtClean="0"/>
              <a:t>元</a:t>
            </a:r>
            <a:r>
              <a:rPr lang="en-US" altLang="zh-TW" dirty="0" smtClean="0"/>
              <a:t>-9999</a:t>
            </a:r>
            <a:r>
              <a:rPr lang="zh-TW" altLang="en-US" dirty="0" smtClean="0"/>
              <a:t>元</a:t>
            </a:r>
            <a:r>
              <a:rPr lang="zh-TW" altLang="en-US" dirty="0" smtClean="0"/>
              <a:t>：列管物品</a:t>
            </a:r>
            <a:endParaRPr lang="en-US" altLang="zh-TW" dirty="0" smtClean="0"/>
          </a:p>
          <a:p>
            <a:r>
              <a:rPr lang="en-US" altLang="zh-TW" dirty="0" smtClean="0"/>
              <a:t>10000</a:t>
            </a:r>
            <a:r>
              <a:rPr lang="zh-TW" altLang="en-US" dirty="0" smtClean="0"/>
              <a:t>元以上：財產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採購事務辦理</a:t>
            </a:r>
            <a:r>
              <a:rPr lang="en-US" altLang="zh-TW" dirty="0"/>
              <a:t>~</a:t>
            </a:r>
            <a:r>
              <a:rPr lang="zh-TW" altLang="en-US" dirty="0"/>
              <a:t>相關業務單位說明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95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109728" indent="0">
              <a:buNone/>
            </a:pPr>
            <a:r>
              <a:rPr lang="en-US" altLang="zh-TW" b="1" dirty="0" smtClean="0">
                <a:solidFill>
                  <a:schemeClr val="accent3"/>
                </a:solidFill>
              </a:rPr>
              <a:t>3.</a:t>
            </a:r>
            <a:r>
              <a:rPr lang="zh-TW" altLang="en-US" b="1" dirty="0" smtClean="0">
                <a:solidFill>
                  <a:schemeClr val="accent3"/>
                </a:solidFill>
              </a:rPr>
              <a:t>會計室</a:t>
            </a:r>
            <a:r>
              <a:rPr lang="en-US" altLang="zh-TW" dirty="0" smtClean="0">
                <a:solidFill>
                  <a:srgbClr val="00B050"/>
                </a:solidFill>
              </a:rPr>
              <a:t>:</a:t>
            </a:r>
          </a:p>
          <a:p>
            <a:pPr marL="109728" indent="0"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 </a:t>
            </a:r>
            <a:r>
              <a:rPr lang="zh-TW" altLang="en-US" dirty="0" smtClean="0"/>
              <a:t>採購預算核定與採購完成時報帳核銷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3.1</a:t>
            </a:r>
            <a:r>
              <a:rPr lang="zh-TW" altLang="en-US" dirty="0" smtClean="0"/>
              <a:t>於請購修單填具完成單位主管核章後應送會計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dirty="0" smtClean="0"/>
              <a:t>室歲計組核定採購預算</a:t>
            </a:r>
            <a:r>
              <a:rPr lang="zh-TW" altLang="en-US" dirty="0" smtClean="0">
                <a:latin typeface="新細明體"/>
                <a:ea typeface="新細明體"/>
              </a:rPr>
              <a:t>，請購修單預算核定完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      </a:t>
            </a:r>
            <a:r>
              <a:rPr lang="zh-TW" altLang="en-US" dirty="0" smtClean="0">
                <a:latin typeface="新細明體"/>
                <a:ea typeface="新細明體"/>
              </a:rPr>
              <a:t>成後再轉總務處分案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3.2 </a:t>
            </a:r>
            <a:r>
              <a:rPr lang="zh-TW" altLang="en-US" dirty="0" smtClean="0">
                <a:latin typeface="新細明體"/>
                <a:ea typeface="新細明體"/>
              </a:rPr>
              <a:t>於採購完成後</a:t>
            </a:r>
            <a:r>
              <a:rPr lang="en-US" altLang="zh-TW" dirty="0">
                <a:solidFill>
                  <a:srgbClr val="0070C0"/>
                </a:solidFill>
                <a:latin typeface="新細明體"/>
                <a:ea typeface="新細明體"/>
              </a:rPr>
              <a:t>[</a:t>
            </a:r>
            <a:r>
              <a:rPr lang="zh-TW" altLang="en-US" dirty="0" smtClean="0">
                <a:solidFill>
                  <a:srgbClr val="0070C0"/>
                </a:solidFill>
                <a:latin typeface="新細明體"/>
                <a:ea typeface="新細明體"/>
              </a:rPr>
              <a:t>請購</a:t>
            </a:r>
            <a:r>
              <a:rPr lang="en-US" altLang="zh-TW" dirty="0" smtClean="0">
                <a:solidFill>
                  <a:srgbClr val="0070C0"/>
                </a:solidFill>
                <a:latin typeface="新細明體"/>
                <a:ea typeface="新細明體"/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  <a:latin typeface="新細明體"/>
                <a:ea typeface="新細明體"/>
              </a:rPr>
              <a:t>修</a:t>
            </a:r>
            <a:r>
              <a:rPr lang="en-US" altLang="zh-TW" dirty="0" smtClean="0">
                <a:solidFill>
                  <a:srgbClr val="0070C0"/>
                </a:solidFill>
                <a:latin typeface="新細明體"/>
                <a:ea typeface="新細明體"/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  <a:latin typeface="新細明體"/>
                <a:ea typeface="新細明體"/>
              </a:rPr>
              <a:t>單</a:t>
            </a:r>
            <a:r>
              <a:rPr lang="en-US" altLang="zh-TW" dirty="0">
                <a:solidFill>
                  <a:srgbClr val="0070C0"/>
                </a:solidFill>
                <a:latin typeface="新細明體"/>
                <a:ea typeface="新細明體"/>
              </a:rPr>
              <a:t>]</a:t>
            </a:r>
            <a:r>
              <a:rPr lang="zh-TW" altLang="en-US" dirty="0" smtClean="0">
                <a:latin typeface="新細明體"/>
                <a:ea typeface="新細明體"/>
              </a:rPr>
              <a:t>併相關採購表單與採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      </a:t>
            </a:r>
            <a:r>
              <a:rPr lang="zh-TW" altLang="en-US" dirty="0" smtClean="0">
                <a:latin typeface="新細明體"/>
                <a:ea typeface="新細明體"/>
              </a:rPr>
              <a:t>購詢價單等資料最後需送至會計室辦理報帳核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dirty="0">
                <a:latin typeface="新細明體"/>
                <a:ea typeface="新細明體"/>
              </a:rPr>
              <a:t> </a:t>
            </a:r>
            <a:r>
              <a:rPr lang="en-US" altLang="zh-TW" dirty="0" smtClean="0">
                <a:latin typeface="新細明體"/>
                <a:ea typeface="新細明體"/>
              </a:rPr>
              <a:t>         </a:t>
            </a:r>
            <a:r>
              <a:rPr lang="zh-TW" altLang="en-US" dirty="0" smtClean="0">
                <a:latin typeface="新細明體"/>
                <a:ea typeface="新細明體"/>
              </a:rPr>
              <a:t>銷採購才算完成。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採購事務辦理</a:t>
            </a:r>
            <a:r>
              <a:rPr lang="en-US" altLang="zh-TW" sz="3600" dirty="0" smtClean="0"/>
              <a:t>~</a:t>
            </a:r>
            <a:r>
              <a:rPr lang="zh-TW" altLang="en-US" sz="3600" dirty="0" smtClean="0"/>
              <a:t>相關業務單位</a:t>
            </a:r>
            <a:r>
              <a:rPr lang="zh-TW" altLang="en-US" sz="3600" dirty="0"/>
              <a:t>說明</a:t>
            </a:r>
            <a:r>
              <a:rPr lang="en-US" altLang="zh-TW" sz="3600" dirty="0" smtClean="0"/>
              <a:t>-3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225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altLang="zh-TW" sz="3200" b="1" dirty="0" smtClean="0">
                <a:solidFill>
                  <a:srgbClr val="C00000"/>
                </a:solidFill>
              </a:rPr>
              <a:t>1.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第一步先請購</a:t>
            </a:r>
            <a:r>
              <a:rPr lang="en-US" altLang="zh-TW" sz="3200" b="1" dirty="0" smtClean="0"/>
              <a:t>:</a:t>
            </a:r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1-1</a:t>
            </a:r>
            <a:r>
              <a:rPr lang="zh-TW" altLang="en-US" dirty="0" smtClean="0"/>
              <a:t>填具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[</a:t>
            </a:r>
            <a:r>
              <a:rPr lang="zh-TW" altLang="en-US" dirty="0" smtClean="0">
                <a:solidFill>
                  <a:srgbClr val="0070C0"/>
                </a:solidFill>
              </a:rPr>
              <a:t>請購</a:t>
            </a:r>
            <a:r>
              <a:rPr lang="en-US" altLang="zh-TW" dirty="0" smtClean="0">
                <a:solidFill>
                  <a:srgbClr val="0070C0"/>
                </a:solidFill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</a:rPr>
              <a:t>修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</a:rPr>
              <a:t>單</a:t>
            </a:r>
            <a:r>
              <a:rPr lang="en-US" altLang="zh-TW" dirty="0" smtClean="0">
                <a:solidFill>
                  <a:srgbClr val="0070C0"/>
                </a:solidFill>
              </a:rPr>
              <a:t>]~</a:t>
            </a:r>
            <a:r>
              <a:rPr lang="zh-TW" altLang="en-US" dirty="0" smtClean="0"/>
              <a:t>由需求</a:t>
            </a:r>
            <a:r>
              <a:rPr lang="en-US" altLang="zh-TW" dirty="0" smtClean="0"/>
              <a:t>/</a:t>
            </a:r>
            <a:r>
              <a:rPr lang="zh-TW" altLang="en-US" dirty="0" smtClean="0"/>
              <a:t>使用單位填寫。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     </a:t>
            </a:r>
            <a:r>
              <a:rPr lang="zh-TW" altLang="en-US" dirty="0" smtClean="0"/>
              <a:t>申請人依帳號密碼至總務處網頁進入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</a:t>
            </a:r>
            <a:r>
              <a:rPr lang="zh-TW" altLang="en-US" dirty="0" smtClean="0"/>
              <a:t>「</a:t>
            </a:r>
            <a:r>
              <a:rPr lang="zh-TW" altLang="en-US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  <a:hlinkClick r:id="rId2"/>
              </a:rPr>
              <a:t>總務資訊系統</a:t>
            </a:r>
            <a:r>
              <a:rPr lang="zh-TW" altLang="en-US" dirty="0" smtClean="0"/>
              <a:t>」填單申請</a:t>
            </a:r>
            <a:r>
              <a:rPr lang="en-US" altLang="zh-TW" dirty="0" smtClean="0"/>
              <a:t>(</a:t>
            </a:r>
            <a:r>
              <a:rPr lang="zh-TW" altLang="en-US" dirty="0" smtClean="0"/>
              <a:t>詳參採購申請簡要版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r>
              <a:rPr lang="en-US" altLang="zh-TW" dirty="0" smtClean="0"/>
              <a:t>        </a:t>
            </a:r>
          </a:p>
          <a:p>
            <a:pPr marL="109728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1-2</a:t>
            </a:r>
            <a:r>
              <a:rPr lang="zh-TW" altLang="en-US" dirty="0" smtClean="0"/>
              <a:t>應明示採購需求並需檢附採購</a:t>
            </a:r>
            <a:r>
              <a:rPr lang="zh-TW" altLang="en-US" dirty="0" smtClean="0">
                <a:solidFill>
                  <a:srgbClr val="002060"/>
                </a:solidFill>
              </a:rPr>
              <a:t>品名</a:t>
            </a:r>
            <a:r>
              <a:rPr lang="zh-TW" altLang="en-US" dirty="0" smtClean="0">
                <a:solidFill>
                  <a:srgbClr val="002060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solidFill>
                  <a:srgbClr val="002060"/>
                </a:solidFill>
                <a:latin typeface="新細明體"/>
                <a:ea typeface="新細明體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新細明體"/>
                <a:ea typeface="新細明體"/>
              </a:rPr>
              <a:t>規格、數</a:t>
            </a:r>
            <a:endParaRPr lang="en-US" altLang="zh-TW" dirty="0" smtClean="0">
              <a:solidFill>
                <a:srgbClr val="002060"/>
              </a:solidFill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dirty="0" smtClean="0">
                <a:solidFill>
                  <a:srgbClr val="002060"/>
                </a:solidFill>
                <a:latin typeface="新細明體"/>
                <a:ea typeface="新細明體"/>
              </a:rPr>
              <a:t>          </a:t>
            </a:r>
            <a:r>
              <a:rPr lang="zh-TW" altLang="en-US" dirty="0" smtClean="0">
                <a:solidFill>
                  <a:srgbClr val="002060"/>
                </a:solidFill>
                <a:latin typeface="新細明體"/>
                <a:ea typeface="新細明體"/>
              </a:rPr>
              <a:t>量或</a:t>
            </a:r>
            <a:r>
              <a:rPr lang="en-US" altLang="zh-TW" dirty="0" smtClean="0">
                <a:solidFill>
                  <a:srgbClr val="002060"/>
                </a:solidFill>
                <a:latin typeface="新細明體"/>
                <a:ea typeface="新細明體"/>
              </a:rPr>
              <a:t> </a:t>
            </a:r>
            <a:r>
              <a:rPr lang="zh-TW" altLang="en-US" dirty="0" smtClean="0">
                <a:solidFill>
                  <a:srgbClr val="002060"/>
                </a:solidFill>
                <a:latin typeface="新細明體"/>
                <a:ea typeface="新細明體"/>
              </a:rPr>
              <a:t>規範</a:t>
            </a:r>
            <a:r>
              <a:rPr lang="zh-TW" altLang="en-US" dirty="0" smtClean="0">
                <a:latin typeface="新細明體"/>
                <a:ea typeface="新細明體"/>
              </a:rPr>
              <a:t>之相關資料以利符實採購。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endParaRPr lang="en-US" altLang="zh-TW" dirty="0" smtClean="0">
              <a:latin typeface="新細明體"/>
              <a:ea typeface="新細明體"/>
            </a:endParaRPr>
          </a:p>
          <a:p>
            <a:pPr marL="109728" indent="0">
              <a:buNone/>
            </a:pPr>
            <a:r>
              <a:rPr lang="en-US" altLang="zh-TW" sz="3200" b="1" dirty="0" smtClean="0">
                <a:solidFill>
                  <a:srgbClr val="C00000"/>
                </a:solidFill>
              </a:rPr>
              <a:t>2.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第二步核定請購預算</a:t>
            </a:r>
            <a:r>
              <a:rPr lang="en-US" altLang="zh-TW" sz="3200" b="1" dirty="0" smtClean="0">
                <a:solidFill>
                  <a:srgbClr val="C00000"/>
                </a:solidFill>
              </a:rPr>
              <a:t>: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送會計室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zh-TW" altLang="en-US" sz="3200" b="1" dirty="0" smtClean="0">
                <a:solidFill>
                  <a:srgbClr val="C00000"/>
                </a:solidFill>
              </a:rPr>
              <a:t>   </a:t>
            </a:r>
            <a:r>
              <a:rPr lang="en-US" altLang="zh-TW" dirty="0" smtClean="0"/>
              <a:t>2-1</a:t>
            </a:r>
            <a:r>
              <a:rPr lang="en-US" altLang="zh-TW" dirty="0" smtClean="0">
                <a:solidFill>
                  <a:srgbClr val="0070C0"/>
                </a:solidFill>
              </a:rPr>
              <a:t>[</a:t>
            </a:r>
            <a:r>
              <a:rPr lang="zh-TW" altLang="en-US" dirty="0" smtClean="0">
                <a:solidFill>
                  <a:srgbClr val="0070C0"/>
                </a:solidFill>
              </a:rPr>
              <a:t>請購</a:t>
            </a:r>
            <a:r>
              <a:rPr lang="en-US" altLang="zh-TW" dirty="0" smtClean="0">
                <a:solidFill>
                  <a:srgbClr val="0070C0"/>
                </a:solidFill>
              </a:rPr>
              <a:t>(</a:t>
            </a:r>
            <a:r>
              <a:rPr lang="zh-TW" altLang="en-US" dirty="0" smtClean="0">
                <a:solidFill>
                  <a:srgbClr val="0070C0"/>
                </a:solidFill>
              </a:rPr>
              <a:t>修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  <a:r>
              <a:rPr lang="zh-TW" altLang="en-US" dirty="0" smtClean="0">
                <a:solidFill>
                  <a:srgbClr val="0070C0"/>
                </a:solidFill>
              </a:rPr>
              <a:t>單</a:t>
            </a:r>
            <a:r>
              <a:rPr lang="en-US" altLang="zh-TW" dirty="0" smtClean="0">
                <a:solidFill>
                  <a:srgbClr val="0070C0"/>
                </a:solidFill>
              </a:rPr>
              <a:t>]</a:t>
            </a:r>
            <a:r>
              <a:rPr lang="zh-TW" altLang="en-US" dirty="0" smtClean="0"/>
              <a:t>經申請單位二級及一級主管核章完成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     後應送會計室審核採購預算並經確認後轉總務</a:t>
            </a:r>
            <a:endParaRPr lang="en-US" altLang="zh-TW" dirty="0" smtClean="0"/>
          </a:p>
          <a:p>
            <a:pPr marL="109728" indent="0">
              <a:buNone/>
            </a:pPr>
            <a:r>
              <a:rPr lang="zh-TW" altLang="en-US" dirty="0" smtClean="0"/>
              <a:t>         處分案辦理採購。 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採購作業程序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42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1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en-US" altLang="zh-TW" dirty="0" smtClean="0">
                <a:solidFill>
                  <a:srgbClr val="C00000"/>
                </a:solidFill>
              </a:rPr>
              <a:t>1</a:t>
            </a:r>
            <a:r>
              <a:rPr lang="zh-TW" altLang="en-US" dirty="0" smtClean="0">
                <a:solidFill>
                  <a:srgbClr val="C00000"/>
                </a:solidFill>
              </a:rPr>
              <a:t>萬元</a:t>
            </a:r>
            <a:r>
              <a:rPr lang="en-US" altLang="zh-TW" dirty="0" smtClean="0">
                <a:solidFill>
                  <a:srgbClr val="C00000"/>
                </a:solidFill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</a:rPr>
              <a:t>含</a:t>
            </a:r>
            <a:r>
              <a:rPr lang="en-US" altLang="zh-TW" dirty="0" smtClean="0">
                <a:solidFill>
                  <a:srgbClr val="C00000"/>
                </a:solidFill>
              </a:rPr>
              <a:t>)</a:t>
            </a:r>
            <a:r>
              <a:rPr lang="zh-TW" altLang="en-US" dirty="0" smtClean="0">
                <a:solidFill>
                  <a:srgbClr val="C00000"/>
                </a:solidFill>
              </a:rPr>
              <a:t>以下</a:t>
            </a:r>
            <a:r>
              <a:rPr lang="en-US" altLang="zh-TW" dirty="0" smtClean="0">
                <a:solidFill>
                  <a:srgbClr val="C00000"/>
                </a:solidFill>
              </a:rPr>
              <a:t>~</a:t>
            </a:r>
          </a:p>
          <a:p>
            <a:pPr>
              <a:buNone/>
            </a:pPr>
            <a:r>
              <a:rPr lang="zh-TW" altLang="en-US" dirty="0" smtClean="0"/>
              <a:t>     經主管同意預算核定後需求</a:t>
            </a:r>
            <a:r>
              <a:rPr lang="en-US" altLang="zh-TW" dirty="0" smtClean="0"/>
              <a:t>(</a:t>
            </a:r>
            <a:r>
              <a:rPr lang="zh-TW" altLang="en-US" dirty="0" smtClean="0"/>
              <a:t>申請</a:t>
            </a:r>
            <a:r>
              <a:rPr lang="en-US" altLang="zh-TW" dirty="0" smtClean="0"/>
              <a:t>)</a:t>
            </a:r>
            <a:r>
              <a:rPr lang="zh-TW" altLang="en-US" dirty="0" smtClean="0"/>
              <a:t>單位可自行採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購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2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en-US" altLang="zh-TW" dirty="0" smtClean="0">
                <a:solidFill>
                  <a:srgbClr val="C00000"/>
                </a:solidFill>
              </a:rPr>
              <a:t>1</a:t>
            </a:r>
            <a:r>
              <a:rPr lang="zh-TW" altLang="en-US" dirty="0" smtClean="0">
                <a:solidFill>
                  <a:srgbClr val="C00000"/>
                </a:solidFill>
              </a:rPr>
              <a:t>萬元以上以上</a:t>
            </a:r>
            <a:r>
              <a:rPr lang="en-US" altLang="zh-TW" dirty="0" smtClean="0">
                <a:solidFill>
                  <a:srgbClr val="C00000"/>
                </a:solidFill>
              </a:rPr>
              <a:t>~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en-US" dirty="0" smtClean="0"/>
              <a:t> </a:t>
            </a:r>
            <a:r>
              <a:rPr lang="zh-TW" altLang="en-US" u="sng" dirty="0" smtClean="0"/>
              <a:t>應由總務處辦理</a:t>
            </a:r>
            <a:r>
              <a:rPr lang="zh-TW" altLang="en-US" dirty="0" smtClean="0"/>
              <a:t>，</a:t>
            </a:r>
            <a:r>
              <a:rPr lang="zh-TW" altLang="en-US" u="sng" dirty="0" smtClean="0"/>
              <a:t>若需自行處理者</a:t>
            </a:r>
            <a:r>
              <a:rPr lang="zh-TW" altLang="en-US" dirty="0" smtClean="0"/>
              <a:t>除單位內一級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主管同意之外，須經總務長或校長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或其授權代理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同意使得自行採購相關辦法可參閱總務務網站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之「</a:t>
            </a:r>
            <a:r>
              <a:rPr lang="zh-TW" altLang="en-US" b="1" dirty="0" smtClean="0">
                <a:solidFill>
                  <a:srgbClr val="00B050"/>
                </a:solidFill>
              </a:rPr>
              <a:t>輔仁大學自行採購處理辦法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3</a:t>
            </a:r>
            <a:r>
              <a:rPr lang="zh-TW" altLang="en-US" dirty="0" smtClean="0">
                <a:solidFill>
                  <a:srgbClr val="C00000"/>
                </a:solidFill>
              </a:rPr>
              <a:t>、</a:t>
            </a:r>
            <a:r>
              <a:rPr lang="en-US" altLang="zh-TW" dirty="0" smtClean="0">
                <a:solidFill>
                  <a:srgbClr val="C00000"/>
                </a:solidFill>
              </a:rPr>
              <a:t>1</a:t>
            </a:r>
            <a:r>
              <a:rPr lang="zh-TW" altLang="en-US" dirty="0" smtClean="0">
                <a:solidFill>
                  <a:srgbClr val="C00000"/>
                </a:solidFill>
              </a:rPr>
              <a:t>佰萬元以上</a:t>
            </a:r>
            <a:r>
              <a:rPr lang="en-US" altLang="zh-TW" dirty="0" smtClean="0">
                <a:solidFill>
                  <a:srgbClr val="C00000"/>
                </a:solidFill>
              </a:rPr>
              <a:t>~</a:t>
            </a:r>
          </a:p>
          <a:p>
            <a:pPr>
              <a:buNone/>
            </a:pPr>
            <a:r>
              <a:rPr lang="zh-TW" altLang="en-US" dirty="0" smtClean="0"/>
              <a:t>     應由總務處依各類採購招標案件規定辦理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採購辦理說明</a:t>
            </a:r>
            <a:r>
              <a:rPr lang="en-US" altLang="zh-TW" dirty="0" smtClean="0"/>
              <a:t>-1(</a:t>
            </a:r>
            <a:r>
              <a:rPr lang="zh-TW" altLang="en-US" dirty="0" smtClean="0"/>
              <a:t>權限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4</a:t>
            </a:r>
            <a:r>
              <a:rPr lang="zh-TW" altLang="en-US" dirty="0" smtClean="0">
                <a:solidFill>
                  <a:srgbClr val="C00000"/>
                </a:solidFill>
              </a:rPr>
              <a:t>、採購經費與程序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/>
              <a:t>1-1</a:t>
            </a:r>
            <a:r>
              <a:rPr lang="zh-TW" altLang="en-US" dirty="0" smtClean="0"/>
              <a:t>校內經費</a:t>
            </a:r>
            <a:r>
              <a:rPr lang="en-US" altLang="zh-TW" dirty="0" smtClean="0"/>
              <a:t>~</a:t>
            </a:r>
            <a:r>
              <a:rPr lang="zh-TW" altLang="en-US" dirty="0" smtClean="0"/>
              <a:t>應依本校採購辦法辦理。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1-2</a:t>
            </a:r>
            <a:r>
              <a:rPr lang="zh-TW" altLang="en-US" dirty="0" smtClean="0"/>
              <a:t>校外補助款</a:t>
            </a:r>
            <a:r>
              <a:rPr lang="en-US" altLang="zh-TW" dirty="0" smtClean="0"/>
              <a:t>~</a:t>
            </a:r>
            <a:r>
              <a:rPr lang="zh-TW" altLang="en-US" dirty="0" smtClean="0"/>
              <a:t>指政府補助款如教育部獎助款、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國科會研究經費或其他專案補助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◎採購金額</a:t>
            </a:r>
            <a:r>
              <a:rPr lang="en-US" altLang="zh-TW" dirty="0" smtClean="0"/>
              <a:t>1</a:t>
            </a:r>
            <a:r>
              <a:rPr lang="zh-TW" altLang="en-US" dirty="0" smtClean="0"/>
              <a:t>佰萬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以下：依照</a:t>
            </a:r>
            <a:r>
              <a:rPr lang="zh-TW" altLang="en-US" dirty="0" smtClean="0">
                <a:solidFill>
                  <a:srgbClr val="00B050"/>
                </a:solidFill>
              </a:rPr>
              <a:t>本校採購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00B050"/>
                </a:solidFill>
              </a:rPr>
              <a:t>              辦法</a:t>
            </a:r>
            <a:r>
              <a:rPr lang="zh-TW" altLang="en-US" dirty="0" smtClean="0"/>
              <a:t>及流程辦理或</a:t>
            </a:r>
            <a:r>
              <a:rPr lang="zh-TW" altLang="en-US" dirty="0" smtClean="0">
                <a:solidFill>
                  <a:srgbClr val="00B050"/>
                </a:solidFill>
              </a:rPr>
              <a:t>依其專案規定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◎</a:t>
            </a:r>
            <a:r>
              <a:rPr lang="en-US" altLang="zh-TW" dirty="0" smtClean="0"/>
              <a:t> </a:t>
            </a:r>
            <a:r>
              <a:rPr lang="zh-TW" altLang="en-US" dirty="0" smtClean="0"/>
              <a:t>採購金額</a:t>
            </a:r>
            <a:r>
              <a:rPr lang="en-US" altLang="zh-TW" dirty="0" smtClean="0"/>
              <a:t>1</a:t>
            </a:r>
            <a:r>
              <a:rPr lang="zh-TW" altLang="en-US" dirty="0" smtClean="0"/>
              <a:t>佰萬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以上：依照</a:t>
            </a:r>
            <a:r>
              <a:rPr lang="zh-TW" altLang="en-US" dirty="0" smtClean="0">
                <a:solidFill>
                  <a:srgbClr val="0070C0"/>
                </a:solidFill>
              </a:rPr>
              <a:t>政府採購辦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            法</a:t>
            </a:r>
            <a:r>
              <a:rPr lang="zh-TW" altLang="en-US" dirty="0" smtClean="0"/>
              <a:t>辦理。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◎採購金額達</a:t>
            </a:r>
            <a:r>
              <a:rPr lang="en-US" altLang="zh-TW" dirty="0" smtClean="0"/>
              <a:t>1</a:t>
            </a:r>
            <a:r>
              <a:rPr lang="zh-TW" altLang="en-US" dirty="0" smtClean="0"/>
              <a:t>百萬但</a:t>
            </a:r>
            <a:r>
              <a:rPr lang="zh-TW" altLang="en-US" b="1" u="sng" dirty="0" smtClean="0">
                <a:solidFill>
                  <a:schemeClr val="accent6"/>
                </a:solidFill>
              </a:rPr>
              <a:t>政府補助款金額未達</a:t>
            </a:r>
            <a:endParaRPr lang="en-US" altLang="zh-TW" b="1" u="sng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zh-TW" altLang="en-US" b="1" u="sng" dirty="0" smtClean="0">
                <a:solidFill>
                  <a:schemeClr val="accent6"/>
                </a:solidFill>
              </a:rPr>
              <a:t> </a:t>
            </a:r>
            <a:r>
              <a:rPr lang="zh-TW" altLang="en-US" b="1" dirty="0" smtClean="0">
                <a:solidFill>
                  <a:schemeClr val="accent6"/>
                </a:solidFill>
              </a:rPr>
              <a:t>             </a:t>
            </a:r>
            <a:r>
              <a:rPr lang="en-US" altLang="zh-TW" b="1" u="sng" dirty="0" smtClean="0">
                <a:solidFill>
                  <a:schemeClr val="accent6"/>
                </a:solidFill>
              </a:rPr>
              <a:t>2</a:t>
            </a:r>
            <a:r>
              <a:rPr lang="zh-TW" altLang="en-US" b="1" u="sng" dirty="0" smtClean="0">
                <a:solidFill>
                  <a:schemeClr val="accent6"/>
                </a:solidFill>
              </a:rPr>
              <a:t>分之一者</a:t>
            </a:r>
            <a:r>
              <a:rPr lang="zh-TW" altLang="en-US" dirty="0" smtClean="0"/>
              <a:t>仍依</a:t>
            </a:r>
            <a:r>
              <a:rPr lang="zh-TW" altLang="en-US" dirty="0" smtClean="0">
                <a:solidFill>
                  <a:srgbClr val="00B050"/>
                </a:solidFill>
              </a:rPr>
              <a:t>本校採購辦法辦理</a:t>
            </a:r>
            <a:r>
              <a:rPr lang="zh-TW" altLang="en-US" dirty="0" smtClean="0"/>
              <a:t>或依其專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案規定。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dirty="0" smtClean="0"/>
              <a:t>採購辦理說明</a:t>
            </a:r>
            <a:r>
              <a:rPr lang="en-US" altLang="zh-TW" dirty="0" smtClean="0"/>
              <a:t>-2(</a:t>
            </a:r>
            <a:r>
              <a:rPr lang="zh-TW" altLang="en-US" dirty="0" smtClean="0"/>
              <a:t>法規依據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5</a:t>
            </a:r>
            <a:r>
              <a:rPr lang="zh-TW" altLang="en-US" dirty="0" smtClean="0">
                <a:solidFill>
                  <a:srgbClr val="C00000"/>
                </a:solidFill>
              </a:rPr>
              <a:t>、比議</a:t>
            </a:r>
            <a:r>
              <a:rPr lang="en-US" altLang="zh-TW" dirty="0" smtClean="0">
                <a:solidFill>
                  <a:srgbClr val="C00000"/>
                </a:solidFill>
              </a:rPr>
              <a:t>/</a:t>
            </a:r>
            <a:r>
              <a:rPr lang="zh-TW" altLang="en-US" dirty="0" smtClean="0">
                <a:solidFill>
                  <a:srgbClr val="C00000"/>
                </a:solidFill>
              </a:rPr>
              <a:t>詢價：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    </a:t>
            </a:r>
            <a:r>
              <a:rPr lang="en-US" altLang="zh-TW" dirty="0" smtClean="0"/>
              <a:t>5-1</a:t>
            </a:r>
            <a:r>
              <a:rPr lang="zh-TW" altLang="en-US" dirty="0" smtClean="0">
                <a:solidFill>
                  <a:srgbClr val="7030A0"/>
                </a:solidFill>
              </a:rPr>
              <a:t>未達</a:t>
            </a:r>
            <a:r>
              <a:rPr lang="en-US" altLang="zh-TW" dirty="0" smtClean="0">
                <a:solidFill>
                  <a:srgbClr val="7030A0"/>
                </a:solidFill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</a:rPr>
              <a:t>萬元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以上之採購案，採購經辦應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取得一家廠商以上報價單並擇優議價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5-2</a:t>
            </a:r>
            <a:r>
              <a:rPr lang="zh-TW" altLang="en-US" dirty="0" smtClean="0">
                <a:solidFill>
                  <a:srgbClr val="7030A0"/>
                </a:solidFill>
              </a:rPr>
              <a:t>達</a:t>
            </a:r>
            <a:r>
              <a:rPr lang="en-US" altLang="zh-TW" dirty="0" smtClean="0">
                <a:solidFill>
                  <a:srgbClr val="7030A0"/>
                </a:solidFill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</a:rPr>
              <a:t>萬元以上</a:t>
            </a:r>
            <a:r>
              <a:rPr lang="zh-TW" altLang="en-US" dirty="0" smtClean="0"/>
              <a:t>，未達</a:t>
            </a:r>
            <a:r>
              <a:rPr lang="en-US" altLang="zh-TW" dirty="0" smtClean="0"/>
              <a:t>1</a:t>
            </a:r>
            <a:r>
              <a:rPr lang="zh-TW" altLang="en-US" dirty="0" smtClean="0"/>
              <a:t>佰萬元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</a:t>
            </a:r>
            <a:r>
              <a:rPr lang="en-US" altLang="zh-TW" dirty="0" smtClean="0"/>
              <a:t>)</a:t>
            </a:r>
            <a:r>
              <a:rPr lang="zh-TW" altLang="en-US" dirty="0" smtClean="0"/>
              <a:t>之採購，採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購經辦應取得三家以上之報價單並擇優比議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價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5-3</a:t>
            </a:r>
            <a:r>
              <a:rPr lang="zh-TW" altLang="en-US" dirty="0" smtClean="0"/>
              <a:t>採購品項如屬獨家經營製造、或原有後續擴充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零件更換者得不受三家限制，</a:t>
            </a:r>
            <a:r>
              <a:rPr lang="zh-TW" altLang="en-US" u="sng" dirty="0" smtClean="0">
                <a:solidFill>
                  <a:schemeClr val="accent4"/>
                </a:solidFill>
              </a:rPr>
              <a:t>但應提出獨家</a:t>
            </a:r>
            <a:endParaRPr lang="en-US" altLang="zh-TW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4"/>
                </a:solidFill>
              </a:rPr>
              <a:t>          </a:t>
            </a:r>
            <a:r>
              <a:rPr lang="zh-TW" altLang="en-US" u="sng" dirty="0" smtClean="0">
                <a:solidFill>
                  <a:schemeClr val="accent4"/>
                </a:solidFill>
              </a:rPr>
              <a:t>證明或指定廠牌者需求單位應述明理由經簽准</a:t>
            </a:r>
            <a:endParaRPr lang="en-US" altLang="zh-TW" u="sng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chemeClr val="accent4"/>
                </a:solidFill>
              </a:rPr>
              <a:t>          </a:t>
            </a:r>
            <a:r>
              <a:rPr lang="zh-TW" altLang="en-US" u="sng" dirty="0" smtClean="0">
                <a:solidFill>
                  <a:schemeClr val="accent4"/>
                </a:solidFill>
              </a:rPr>
              <a:t>通過方可辦理</a:t>
            </a:r>
            <a:endParaRPr lang="zh-TW" altLang="en-US" u="sng" dirty="0">
              <a:solidFill>
                <a:schemeClr val="accent4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採購辦理說明</a:t>
            </a:r>
            <a:r>
              <a:rPr lang="en-US" altLang="zh-TW" dirty="0" smtClean="0"/>
              <a:t>-3(</a:t>
            </a:r>
            <a:r>
              <a:rPr lang="zh-TW" altLang="en-US" dirty="0" smtClean="0"/>
              <a:t>詢</a:t>
            </a:r>
            <a:r>
              <a:rPr lang="en-US" altLang="zh-TW" dirty="0" smtClean="0"/>
              <a:t>/</a:t>
            </a:r>
            <a:r>
              <a:rPr lang="zh-TW" altLang="en-US" dirty="0" smtClean="0"/>
              <a:t>比價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buNone/>
            </a:pPr>
            <a:endParaRPr lang="en-US" altLang="zh-TW" sz="28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sz="2800" b="1" dirty="0" smtClean="0">
                <a:solidFill>
                  <a:srgbClr val="C00000"/>
                </a:solidFill>
              </a:rPr>
              <a:t>6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、採購申請與核銷之時程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zh-TW" altLang="en-US" sz="2800" b="1" dirty="0" smtClean="0">
                <a:solidFill>
                  <a:schemeClr val="accent3"/>
                </a:solidFill>
              </a:rPr>
              <a:t>     </a:t>
            </a:r>
            <a:r>
              <a:rPr lang="en-US" altLang="zh-TW" sz="2800" b="1" dirty="0" smtClean="0">
                <a:solidFill>
                  <a:schemeClr val="accent3"/>
                </a:solidFill>
              </a:rPr>
              <a:t>~</a:t>
            </a:r>
            <a:r>
              <a:rPr lang="zh-TW" altLang="en-US" sz="2800" b="1" dirty="0" smtClean="0">
                <a:solidFill>
                  <a:schemeClr val="accent3"/>
                </a:solidFill>
              </a:rPr>
              <a:t>每學年度最後申請期限</a:t>
            </a:r>
            <a:r>
              <a:rPr lang="en-US" altLang="zh-TW" sz="2800" b="1" dirty="0" smtClean="0">
                <a:solidFill>
                  <a:schemeClr val="accent3"/>
                </a:solidFill>
              </a:rPr>
              <a:t>~</a:t>
            </a:r>
          </a:p>
          <a:p>
            <a:pPr>
              <a:buNone/>
            </a:pPr>
            <a:r>
              <a:rPr lang="zh-TW" altLang="en-US" sz="2800" dirty="0" smtClean="0">
                <a:solidFill>
                  <a:srgbClr val="C00000"/>
                </a:solidFill>
              </a:rPr>
              <a:t>     </a:t>
            </a:r>
            <a:r>
              <a:rPr lang="en-US" altLang="zh-TW" sz="2800" dirty="0" smtClean="0"/>
              <a:t>6-1.</a:t>
            </a:r>
            <a:r>
              <a:rPr lang="zh-TW" altLang="en-US" sz="2800" dirty="0" smtClean="0"/>
              <a:t>校內經費：年度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6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月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15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日</a:t>
            </a:r>
            <a:r>
              <a:rPr lang="zh-TW" altLang="en-US" sz="2800" dirty="0" smtClean="0"/>
              <a:t>前完成請購案請購</a:t>
            </a:r>
            <a:r>
              <a:rPr lang="zh-TW" altLang="en-US" sz="2800" dirty="0"/>
              <a:t>程序並送達</a:t>
            </a:r>
            <a:r>
              <a:rPr lang="zh-TW" altLang="en-US" sz="2800" dirty="0" smtClean="0"/>
              <a:t>採購辦理單位</a:t>
            </a:r>
            <a:r>
              <a:rPr lang="zh-TW" altLang="en-US" sz="2800" dirty="0" smtClean="0">
                <a:latin typeface="新細明體"/>
                <a:ea typeface="新細明體"/>
              </a:rPr>
              <a:t>，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pPr>
              <a:buNone/>
            </a:pPr>
            <a:r>
              <a:rPr lang="en-US" altLang="zh-TW" sz="2800" b="1" dirty="0">
                <a:solidFill>
                  <a:schemeClr val="accent4"/>
                </a:solidFill>
                <a:latin typeface="新細明體"/>
                <a:ea typeface="新細明體"/>
              </a:rPr>
              <a:t> </a:t>
            </a:r>
            <a:r>
              <a:rPr lang="en-US" altLang="zh-TW" sz="2800" b="1" dirty="0" smtClean="0">
                <a:solidFill>
                  <a:schemeClr val="accent4"/>
                </a:solidFill>
                <a:latin typeface="新細明體"/>
                <a:ea typeface="新細明體"/>
              </a:rPr>
              <a:t>                                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核銷截止</a:t>
            </a:r>
            <a:r>
              <a:rPr lang="zh-TW" altLang="en-US" sz="2900" b="1" dirty="0">
                <a:solidFill>
                  <a:schemeClr val="accent4"/>
                </a:solidFill>
              </a:rPr>
              <a:t>依會計室結帳期程</a:t>
            </a:r>
            <a:r>
              <a:rPr lang="zh-TW" altLang="en-US" sz="2900" b="1" dirty="0" smtClean="0">
                <a:solidFill>
                  <a:schemeClr val="accent4"/>
                </a:solidFill>
              </a:rPr>
              <a:t>辦理</a:t>
            </a:r>
            <a:r>
              <a:rPr lang="zh-TW" altLang="en-US" sz="2900" b="1" dirty="0" smtClean="0">
                <a:solidFill>
                  <a:schemeClr val="accent4"/>
                </a:solidFill>
                <a:latin typeface="新細明體"/>
                <a:ea typeface="新細明體"/>
              </a:rPr>
              <a:t>。</a:t>
            </a:r>
            <a:endParaRPr lang="en-US" altLang="zh-TW" sz="2900" b="1" dirty="0" smtClean="0">
              <a:solidFill>
                <a:schemeClr val="accent4"/>
              </a:solidFill>
              <a:latin typeface="新細明體"/>
              <a:ea typeface="新細明體"/>
            </a:endParaRPr>
          </a:p>
          <a:p>
            <a:pPr>
              <a:buNone/>
            </a:pPr>
            <a:endParaRPr lang="en-US" altLang="zh-TW" sz="2900" b="1" dirty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zh-TW" altLang="en-US" sz="2800" dirty="0" smtClean="0"/>
              <a:t>     </a:t>
            </a:r>
            <a:r>
              <a:rPr lang="en-US" altLang="zh-TW" sz="2800" dirty="0" smtClean="0"/>
              <a:t>6-2.</a:t>
            </a:r>
            <a:r>
              <a:rPr lang="zh-TW" altLang="en-US" sz="2800" dirty="0" smtClean="0"/>
              <a:t>教育部獎補助款：年度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4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月</a:t>
            </a:r>
            <a:r>
              <a:rPr lang="en-US" altLang="zh-TW" sz="2800" b="1" dirty="0" smtClean="0">
                <a:solidFill>
                  <a:schemeClr val="accent4"/>
                </a:solidFill>
              </a:rPr>
              <a:t>30</a:t>
            </a:r>
            <a:r>
              <a:rPr lang="zh-TW" altLang="en-US" sz="2800" b="1" dirty="0" smtClean="0">
                <a:solidFill>
                  <a:schemeClr val="accent4"/>
                </a:solidFill>
              </a:rPr>
              <a:t>日</a:t>
            </a:r>
            <a:r>
              <a:rPr lang="zh-TW" altLang="en-US" sz="2800" dirty="0" smtClean="0"/>
              <a:t>前完成請購</a:t>
            </a:r>
            <a:r>
              <a:rPr lang="zh-TW" altLang="en-US" sz="2800" dirty="0"/>
              <a:t>申請並核銷截止日為</a:t>
            </a:r>
            <a:r>
              <a:rPr lang="en-US" altLang="zh-TW" sz="2900" b="1" dirty="0">
                <a:solidFill>
                  <a:schemeClr val="accent4"/>
                </a:solidFill>
              </a:rPr>
              <a:t>6</a:t>
            </a:r>
            <a:r>
              <a:rPr lang="zh-TW" altLang="en-US" sz="2900" b="1" dirty="0">
                <a:solidFill>
                  <a:schemeClr val="accent4"/>
                </a:solidFill>
              </a:rPr>
              <a:t>月</a:t>
            </a:r>
            <a:r>
              <a:rPr lang="en-US" altLang="zh-TW" sz="2900" b="1" dirty="0">
                <a:solidFill>
                  <a:schemeClr val="accent4"/>
                </a:solidFill>
              </a:rPr>
              <a:t>30</a:t>
            </a:r>
          </a:p>
          <a:p>
            <a:pPr>
              <a:buNone/>
            </a:pPr>
            <a:r>
              <a:rPr lang="en-US" altLang="zh-TW" sz="2900" b="1" dirty="0">
                <a:solidFill>
                  <a:schemeClr val="accent4"/>
                </a:solidFill>
              </a:rPr>
              <a:t>                                     </a:t>
            </a:r>
            <a:r>
              <a:rPr lang="zh-TW" altLang="en-US" sz="2900" b="1" dirty="0">
                <a:solidFill>
                  <a:schemeClr val="accent4"/>
                </a:solidFill>
              </a:rPr>
              <a:t>日</a:t>
            </a:r>
          </a:p>
          <a:p>
            <a:pPr>
              <a:buNone/>
            </a:pPr>
            <a:endParaRPr lang="en-US" altLang="zh-TW" sz="2900" b="1" dirty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zh-TW" altLang="en-US" sz="2800" dirty="0" smtClean="0"/>
              <a:t>     </a:t>
            </a:r>
            <a:r>
              <a:rPr lang="en-US" altLang="zh-TW" sz="2800" dirty="0" smtClean="0"/>
              <a:t>6-3.</a:t>
            </a:r>
            <a:r>
              <a:rPr lang="zh-TW" altLang="en-US" sz="2800" dirty="0" smtClean="0"/>
              <a:t>國科會助款及其他補助：</a:t>
            </a:r>
            <a:r>
              <a:rPr lang="zh-TW" altLang="en-US" sz="2800" b="1" dirty="0">
                <a:solidFill>
                  <a:schemeClr val="accent4"/>
                </a:solidFill>
              </a:rPr>
              <a:t>同校內經費</a:t>
            </a:r>
            <a:r>
              <a:rPr lang="en-US" altLang="zh-TW" sz="2800" b="1" dirty="0">
                <a:solidFill>
                  <a:schemeClr val="accent4"/>
                </a:solidFill>
              </a:rPr>
              <a:t>6</a:t>
            </a:r>
            <a:r>
              <a:rPr lang="zh-TW" altLang="en-US" sz="2800" b="1" dirty="0">
                <a:solidFill>
                  <a:schemeClr val="accent4"/>
                </a:solidFill>
              </a:rPr>
              <a:t>月</a:t>
            </a:r>
            <a:r>
              <a:rPr lang="en-US" altLang="zh-TW" sz="2800" b="1" dirty="0">
                <a:solidFill>
                  <a:schemeClr val="accent4"/>
                </a:solidFill>
              </a:rPr>
              <a:t>15</a:t>
            </a:r>
            <a:r>
              <a:rPr lang="zh-TW" altLang="en-US" sz="2800" b="1" dirty="0">
                <a:solidFill>
                  <a:schemeClr val="accent4"/>
                </a:solidFill>
              </a:rPr>
              <a:t>日</a:t>
            </a:r>
            <a:r>
              <a:rPr lang="zh-TW" altLang="en-US" sz="2800" dirty="0"/>
              <a:t>以前或依各研案核銷</a:t>
            </a:r>
            <a:r>
              <a:rPr lang="zh-TW" altLang="en-US" sz="2800" dirty="0" smtClean="0"/>
              <a:t>規定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       </a:t>
            </a:r>
            <a:r>
              <a:rPr lang="zh-TW" altLang="en-US" sz="2800" dirty="0" smtClean="0"/>
              <a:t>辦理</a:t>
            </a:r>
            <a:r>
              <a:rPr lang="zh-TW" altLang="en-US" sz="2800" dirty="0" smtClean="0">
                <a:latin typeface="新細明體"/>
                <a:ea typeface="新細明體"/>
              </a:rPr>
              <a:t>。</a:t>
            </a:r>
            <a:r>
              <a:rPr lang="zh-TW" altLang="en-US" sz="2800" dirty="0" smtClean="0">
                <a:solidFill>
                  <a:srgbClr val="FF0000"/>
                </a:solidFill>
              </a:rPr>
              <a:t>原則上需來得及核銷並依會計室結帳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期程辦理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6-4.1</a:t>
            </a:r>
            <a:r>
              <a:rPr lang="zh-TW" altLang="en-US" sz="2800" dirty="0" smtClean="0"/>
              <a:t>佰萬</a:t>
            </a:r>
            <a:r>
              <a:rPr lang="zh-TW" altLang="en-US" sz="2900" dirty="0" smtClean="0"/>
              <a:t>以上</a:t>
            </a:r>
            <a:r>
              <a:rPr lang="zh-TW" altLang="en-US" sz="2900" dirty="0"/>
              <a:t>之設備採購</a:t>
            </a:r>
            <a:r>
              <a:rPr lang="zh-TW" altLang="en-US" sz="2900" dirty="0" smtClean="0"/>
              <a:t>，年度</a:t>
            </a:r>
            <a:r>
              <a:rPr lang="en-US" altLang="zh-TW" sz="2900" b="1" dirty="0" smtClean="0">
                <a:solidFill>
                  <a:schemeClr val="accent4"/>
                </a:solidFill>
              </a:rPr>
              <a:t>4</a:t>
            </a:r>
            <a:r>
              <a:rPr lang="zh-TW" altLang="en-US" sz="2900" b="1" dirty="0">
                <a:solidFill>
                  <a:schemeClr val="accent4"/>
                </a:solidFill>
              </a:rPr>
              <a:t>月</a:t>
            </a:r>
            <a:r>
              <a:rPr lang="en-US" altLang="zh-TW" sz="2900" b="1" dirty="0">
                <a:solidFill>
                  <a:schemeClr val="accent4"/>
                </a:solidFill>
              </a:rPr>
              <a:t>30</a:t>
            </a:r>
            <a:r>
              <a:rPr lang="zh-TW" altLang="en-US" sz="2900" b="1" dirty="0">
                <a:solidFill>
                  <a:schemeClr val="accent4"/>
                </a:solidFill>
              </a:rPr>
              <a:t>日</a:t>
            </a:r>
            <a:r>
              <a:rPr lang="zh-TW" altLang="en-US" sz="2900" dirty="0"/>
              <a:t>以前完成請購程序，且備妥</a:t>
            </a:r>
            <a:r>
              <a:rPr lang="zh-TW" altLang="en-US" sz="2900" dirty="0" smtClean="0"/>
              <a:t>招標</a:t>
            </a:r>
            <a:endParaRPr lang="en-US" altLang="zh-TW" sz="2900" dirty="0" smtClean="0"/>
          </a:p>
          <a:p>
            <a:pPr>
              <a:buNone/>
            </a:pPr>
            <a:r>
              <a:rPr lang="en-US" altLang="zh-TW" sz="2900" dirty="0"/>
              <a:t> </a:t>
            </a:r>
            <a:r>
              <a:rPr lang="en-US" altLang="zh-TW" sz="2900" dirty="0" smtClean="0"/>
              <a:t>             </a:t>
            </a:r>
            <a:r>
              <a:rPr lang="zh-TW" altLang="en-US" sz="2900" dirty="0" smtClean="0"/>
              <a:t>需求資料送交</a:t>
            </a:r>
            <a:r>
              <a:rPr lang="zh-TW" altLang="en-US" sz="2900" dirty="0"/>
              <a:t>總務處辦理招標，</a:t>
            </a:r>
            <a:r>
              <a:rPr lang="zh-TW" altLang="en-US" sz="2900" b="1" u="sng" dirty="0"/>
              <a:t>驗收</a:t>
            </a:r>
            <a:r>
              <a:rPr lang="zh-TW" altLang="en-US" sz="2900" b="1" u="sng" dirty="0" smtClean="0"/>
              <a:t>履約時間</a:t>
            </a:r>
            <a:r>
              <a:rPr lang="zh-TW" altLang="en-US" sz="2900" b="1" u="sng" dirty="0"/>
              <a:t>需能符合會計核銷</a:t>
            </a:r>
            <a:r>
              <a:rPr lang="zh-TW" altLang="en-US" sz="2900" b="1" u="sng" dirty="0" smtClean="0"/>
              <a:t>作業</a:t>
            </a:r>
            <a:endParaRPr lang="en-US" altLang="zh-TW" sz="2900" b="1" u="sng" dirty="0" smtClean="0"/>
          </a:p>
          <a:p>
            <a:pPr>
              <a:buNone/>
            </a:pPr>
            <a:r>
              <a:rPr lang="en-US" altLang="zh-TW" sz="2900" b="1" dirty="0"/>
              <a:t> </a:t>
            </a:r>
            <a:r>
              <a:rPr lang="en-US" altLang="zh-TW" sz="2900" b="1" dirty="0" smtClean="0"/>
              <a:t>             </a:t>
            </a:r>
            <a:r>
              <a:rPr lang="zh-TW" altLang="en-US" sz="2900" b="1" u="sng" dirty="0" smtClean="0"/>
              <a:t>時間</a:t>
            </a:r>
            <a:r>
              <a:rPr lang="zh-TW" altLang="en-US" sz="2900" b="1" dirty="0" smtClean="0"/>
              <a:t>。</a:t>
            </a:r>
            <a:r>
              <a:rPr lang="zh-TW" altLang="en-US" dirty="0" smtClean="0">
                <a:solidFill>
                  <a:srgbClr val="0070C0"/>
                </a:solidFill>
              </a:rPr>
              <a:t>                                                                                                  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                           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/>
              <a:t>採購辦理說明</a:t>
            </a:r>
            <a:r>
              <a:rPr lang="en-US" altLang="zh-TW" dirty="0" smtClean="0"/>
              <a:t>-4(</a:t>
            </a:r>
            <a:r>
              <a:rPr lang="zh-TW" altLang="en-US" dirty="0" smtClean="0"/>
              <a:t>授理期限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1365</TotalTime>
  <Words>1146</Words>
  <Application>Microsoft Office PowerPoint</Application>
  <PresentationFormat>如螢幕大小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匯合</vt:lpstr>
      <vt:lpstr>總 務 處 採 購 組</vt:lpstr>
      <vt:lpstr>採購事務辦理~相關業務單位說明-1</vt:lpstr>
      <vt:lpstr>採購事務辦理~相關業務單位說明-2</vt:lpstr>
      <vt:lpstr>採購事務辦理~相關業務單位說明-3</vt:lpstr>
      <vt:lpstr>採購作業程序</vt:lpstr>
      <vt:lpstr>採購辦理說明-1(權限)</vt:lpstr>
      <vt:lpstr>採購辦理說明-2(法規依據)</vt:lpstr>
      <vt:lpstr>採購辦理說明-3(詢/比價)</vt:lpstr>
      <vt:lpstr>採購辦理說明-4(授理期限)</vt:lpstr>
      <vt:lpstr>採購辦理說明-4(授理期限)</vt:lpstr>
      <vt:lpstr>採購辦理說明-5(驗收)</vt:lpstr>
      <vt:lpstr>~系統介紹~</vt:lpstr>
    </vt:vector>
  </TitlesOfParts>
  <Company>FUJEN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總 務 處 採 購 組</dc:title>
  <dc:creator>USER</dc:creator>
  <cp:lastModifiedBy>總務處</cp:lastModifiedBy>
  <cp:revision>84</cp:revision>
  <dcterms:created xsi:type="dcterms:W3CDTF">2014-05-12T13:51:01Z</dcterms:created>
  <dcterms:modified xsi:type="dcterms:W3CDTF">2014-05-21T00:26:52Z</dcterms:modified>
</cp:coreProperties>
</file>